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1"/>
  </p:notesMasterIdLst>
  <p:sldIdLst>
    <p:sldId id="256" r:id="rId2"/>
    <p:sldId id="261" r:id="rId3"/>
    <p:sldId id="262" r:id="rId4"/>
    <p:sldId id="263" r:id="rId5"/>
    <p:sldId id="264" r:id="rId6"/>
    <p:sldId id="265" r:id="rId7"/>
    <p:sldId id="266" r:id="rId8"/>
    <p:sldId id="267" r:id="rId9"/>
    <p:sldId id="268" r:id="rId10"/>
    <p:sldId id="269" r:id="rId11"/>
    <p:sldId id="270" r:id="rId12"/>
    <p:sldId id="271" r:id="rId13"/>
    <p:sldId id="272" r:id="rId14"/>
    <p:sldId id="273" r:id="rId15"/>
    <p:sldId id="274" r:id="rId16"/>
    <p:sldId id="275" r:id="rId17"/>
    <p:sldId id="276" r:id="rId18"/>
    <p:sldId id="277"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299" r:id="rId41"/>
    <p:sldId id="300" r:id="rId42"/>
    <p:sldId id="301" r:id="rId43"/>
    <p:sldId id="302" r:id="rId44"/>
    <p:sldId id="303" r:id="rId45"/>
    <p:sldId id="304" r:id="rId46"/>
    <p:sldId id="305" r:id="rId47"/>
    <p:sldId id="306" r:id="rId48"/>
    <p:sldId id="307" r:id="rId49"/>
    <p:sldId id="308" r:id="rId50"/>
    <p:sldId id="309" r:id="rId51"/>
    <p:sldId id="310" r:id="rId52"/>
    <p:sldId id="311" r:id="rId53"/>
    <p:sldId id="312" r:id="rId54"/>
    <p:sldId id="313" r:id="rId55"/>
    <p:sldId id="314" r:id="rId56"/>
    <p:sldId id="315" r:id="rId57"/>
    <p:sldId id="316" r:id="rId58"/>
    <p:sldId id="317" r:id="rId59"/>
    <p:sldId id="318" r:id="rId60"/>
    <p:sldId id="319" r:id="rId61"/>
    <p:sldId id="320" r:id="rId62"/>
    <p:sldId id="321" r:id="rId63"/>
    <p:sldId id="322" r:id="rId64"/>
    <p:sldId id="323" r:id="rId65"/>
    <p:sldId id="324" r:id="rId66"/>
    <p:sldId id="338" r:id="rId67"/>
    <p:sldId id="339" r:id="rId68"/>
    <p:sldId id="340" r:id="rId69"/>
    <p:sldId id="341" r:id="rId70"/>
    <p:sldId id="342" r:id="rId71"/>
    <p:sldId id="343" r:id="rId72"/>
    <p:sldId id="344" r:id="rId73"/>
    <p:sldId id="336" r:id="rId74"/>
    <p:sldId id="345" r:id="rId75"/>
    <p:sldId id="332" r:id="rId76"/>
    <p:sldId id="333" r:id="rId77"/>
    <p:sldId id="334" r:id="rId78"/>
    <p:sldId id="335" r:id="rId79"/>
    <p:sldId id="337" r:id="rId80"/>
  </p:sldIdLst>
  <p:sldSz cx="9144000" cy="5143500" type="screen16x9"/>
  <p:notesSz cx="9144000" cy="51435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3" d="100"/>
          <a:sy n="93" d="100"/>
        </p:scale>
        <p:origin x="45" y="171"/>
      </p:cViewPr>
      <p:guideLst>
        <p:guide orient="horz" pos="2880"/>
        <p:guide pos="216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presProps" Target="presProps.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jpg>
</file>

<file path=ppt/media/image40.jpg>
</file>

<file path=ppt/media/image41.jpg>
</file>

<file path=ppt/media/image42.jpg>
</file>

<file path=ppt/media/image43.jpg>
</file>

<file path=ppt/media/image44.jpg>
</file>

<file path=ppt/media/image45.png>
</file>

<file path=ppt/media/image46.jpg>
</file>

<file path=ppt/media/image47.jpg>
</file>

<file path=ppt/media/image48.jpg>
</file>

<file path=ppt/media/image49.jpg>
</file>

<file path=ppt/media/image5.jpg>
</file>

<file path=ppt/media/image50.jpg>
</file>

<file path=ppt/media/image51.jpg>
</file>

<file path=ppt/media/image52.jpg>
</file>

<file path=ppt/media/image53.jpg>
</file>

<file path=ppt/media/image54.png>
</file>

<file path=ppt/media/image55.jpg>
</file>

<file path=ppt/media/image56.jp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jpg>
</file>

<file path=ppt/media/image69.jpg>
</file>

<file path=ppt/media/image7.jpg>
</file>

<file path=ppt/media/image70.jpg>
</file>

<file path=ppt/media/image71.jpg>
</file>

<file path=ppt/media/image72.jpg>
</file>

<file path=ppt/media/image73.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9D8ADA5B-FE08-4292-9D92-C590E589E240}" type="datetimeFigureOut">
              <a:rPr lang="zh-CN" altLang="en-US" smtClean="0"/>
              <a:t>2016/11/23</a:t>
            </a:fld>
            <a:endParaRPr lang="zh-CN" altLang="en-US"/>
          </a:p>
        </p:txBody>
      </p:sp>
      <p:sp>
        <p:nvSpPr>
          <p:cNvPr id="4" name="幻灯片图像占位符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163FB2A4-3EA9-4885-B7BE-E12CBE36EAF2}" type="slidenum">
              <a:rPr lang="zh-CN" altLang="en-US" smtClean="0"/>
              <a:t>‹#›</a:t>
            </a:fld>
            <a:endParaRPr lang="zh-CN" altLang="en-US"/>
          </a:p>
        </p:txBody>
      </p:sp>
    </p:spTree>
    <p:extLst>
      <p:ext uri="{BB962C8B-B14F-4D97-AF65-F5344CB8AC3E}">
        <p14:creationId xmlns:p14="http://schemas.microsoft.com/office/powerpoint/2010/main" val="2366272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Read house number</a:t>
            </a:r>
            <a:r>
              <a:rPr lang="en-US" altLang="zh-CN" baseline="0" dirty="0" smtClean="0"/>
              <a:t> from left to right</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7</a:t>
            </a:fld>
            <a:endParaRPr lang="zh-CN" altLang="en-US"/>
          </a:p>
        </p:txBody>
      </p:sp>
    </p:spTree>
    <p:extLst>
      <p:ext uri="{BB962C8B-B14F-4D97-AF65-F5344CB8AC3E}">
        <p14:creationId xmlns:p14="http://schemas.microsoft.com/office/powerpoint/2010/main" val="2161912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80 time</a:t>
            </a:r>
            <a:r>
              <a:rPr lang="en-US" altLang="zh-CN" baseline="0" dirty="0" smtClean="0"/>
              <a:t> steps a new line!</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43</a:t>
            </a:fld>
            <a:endParaRPr lang="zh-CN" altLang="en-US"/>
          </a:p>
        </p:txBody>
      </p:sp>
    </p:spTree>
    <p:extLst>
      <p:ext uri="{BB962C8B-B14F-4D97-AF65-F5344CB8AC3E}">
        <p14:creationId xmlns:p14="http://schemas.microsoft.com/office/powerpoint/2010/main" val="34617405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START:300 dimension, tell RNN it’s the beginning</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52</a:t>
            </a:fld>
            <a:endParaRPr lang="zh-CN" altLang="en-US"/>
          </a:p>
        </p:txBody>
      </p:sp>
    </p:spTree>
    <p:extLst>
      <p:ext uri="{BB962C8B-B14F-4D97-AF65-F5344CB8AC3E}">
        <p14:creationId xmlns:p14="http://schemas.microsoft.com/office/powerpoint/2010/main" val="16459828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One way to plug in the picture to the RNN</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53</a:t>
            </a:fld>
            <a:endParaRPr lang="zh-CN" altLang="en-US"/>
          </a:p>
        </p:txBody>
      </p:sp>
    </p:spTree>
    <p:extLst>
      <p:ext uri="{BB962C8B-B14F-4D97-AF65-F5344CB8AC3E}">
        <p14:creationId xmlns:p14="http://schemas.microsoft.com/office/powerpoint/2010/main" val="26609587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字符编码</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58</a:t>
            </a:fld>
            <a:endParaRPr lang="zh-CN" altLang="en-US"/>
          </a:p>
        </p:txBody>
      </p:sp>
    </p:spTree>
    <p:extLst>
      <p:ext uri="{BB962C8B-B14F-4D97-AF65-F5344CB8AC3E}">
        <p14:creationId xmlns:p14="http://schemas.microsoft.com/office/powerpoint/2010/main" val="31384784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Bias on forget gate</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78</a:t>
            </a:fld>
            <a:endParaRPr lang="zh-CN" altLang="en-US"/>
          </a:p>
        </p:txBody>
      </p:sp>
    </p:spTree>
    <p:extLst>
      <p:ext uri="{BB962C8B-B14F-4D97-AF65-F5344CB8AC3E}">
        <p14:creationId xmlns:p14="http://schemas.microsoft.com/office/powerpoint/2010/main" val="1529692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Draw the house number (not</a:t>
            </a:r>
            <a:r>
              <a:rPr lang="en-US" altLang="zh-CN" baseline="0" dirty="0" smtClean="0"/>
              <a:t> in training data! Made up from the model)</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8</a:t>
            </a:fld>
            <a:endParaRPr lang="zh-CN" altLang="en-US"/>
          </a:p>
        </p:txBody>
      </p:sp>
    </p:spTree>
    <p:extLst>
      <p:ext uri="{BB962C8B-B14F-4D97-AF65-F5344CB8AC3E}">
        <p14:creationId xmlns:p14="http://schemas.microsoft.com/office/powerpoint/2010/main" val="13042908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State &amp;</a:t>
            </a:r>
            <a:r>
              <a:rPr lang="en-US" altLang="zh-CN" baseline="0" dirty="0" smtClean="0"/>
              <a:t> input</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9</a:t>
            </a:fld>
            <a:endParaRPr lang="zh-CN" altLang="en-US"/>
          </a:p>
        </p:txBody>
      </p:sp>
    </p:spTree>
    <p:extLst>
      <p:ext uri="{BB962C8B-B14F-4D97-AF65-F5344CB8AC3E}">
        <p14:creationId xmlns:p14="http://schemas.microsoft.com/office/powerpoint/2010/main" val="455544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 : recurrence</a:t>
            </a:r>
            <a:r>
              <a:rPr lang="en-US" altLang="zh-CN" baseline="0" dirty="0" smtClean="0"/>
              <a:t> function same function every </a:t>
            </a:r>
            <a:r>
              <a:rPr lang="en-US" altLang="zh-CN" baseline="0" smtClean="0"/>
              <a:t>time step</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11</a:t>
            </a:fld>
            <a:endParaRPr lang="zh-CN" altLang="en-US"/>
          </a:p>
        </p:txBody>
      </p:sp>
    </p:spTree>
    <p:extLst>
      <p:ext uri="{BB962C8B-B14F-4D97-AF65-F5344CB8AC3E}">
        <p14:creationId xmlns:p14="http://schemas.microsoft.com/office/powerpoint/2010/main" val="38321180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Declare</a:t>
            </a:r>
            <a:r>
              <a:rPr lang="en-US" altLang="zh-CN" baseline="0" dirty="0" smtClean="0"/>
              <a:t> stuff never using &amp; use stuff never declared</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38</a:t>
            </a:fld>
            <a:endParaRPr lang="zh-CN" altLang="en-US"/>
          </a:p>
        </p:txBody>
      </p:sp>
    </p:spTree>
    <p:extLst>
      <p:ext uri="{BB962C8B-B14F-4D97-AF65-F5344CB8AC3E}">
        <p14:creationId xmlns:p14="http://schemas.microsoft.com/office/powerpoint/2010/main" val="1354789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GPL-license</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39</a:t>
            </a:fld>
            <a:endParaRPr lang="zh-CN" altLang="en-US"/>
          </a:p>
        </p:txBody>
      </p:sp>
    </p:spTree>
    <p:extLst>
      <p:ext uri="{BB962C8B-B14F-4D97-AF65-F5344CB8AC3E}">
        <p14:creationId xmlns:p14="http://schemas.microsoft.com/office/powerpoint/2010/main" val="25988282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Three layer of LSTM</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40</a:t>
            </a:fld>
            <a:endParaRPr lang="zh-CN" altLang="en-US"/>
          </a:p>
        </p:txBody>
      </p:sp>
    </p:spTree>
    <p:extLst>
      <p:ext uri="{BB962C8B-B14F-4D97-AF65-F5344CB8AC3E}">
        <p14:creationId xmlns:p14="http://schemas.microsoft.com/office/powerpoint/2010/main" val="35050687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The hidden state excited or not</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41</a:t>
            </a:fld>
            <a:endParaRPr lang="zh-CN" altLang="en-US"/>
          </a:p>
        </p:txBody>
      </p:sp>
    </p:spTree>
    <p:extLst>
      <p:ext uri="{BB962C8B-B14F-4D97-AF65-F5344CB8AC3E}">
        <p14:creationId xmlns:p14="http://schemas.microsoft.com/office/powerpoint/2010/main" val="34650143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&lt;=100</a:t>
            </a:r>
            <a:r>
              <a:rPr lang="en-US" altLang="zh-CN" baseline="0" dirty="0" smtClean="0"/>
              <a:t> characters generalizes to longer sequences</a:t>
            </a:r>
            <a:endParaRPr lang="zh-CN" altLang="en-US" dirty="0"/>
          </a:p>
        </p:txBody>
      </p:sp>
      <p:sp>
        <p:nvSpPr>
          <p:cNvPr id="4" name="灯片编号占位符 3"/>
          <p:cNvSpPr>
            <a:spLocks noGrp="1"/>
          </p:cNvSpPr>
          <p:nvPr>
            <p:ph type="sldNum" sz="quarter" idx="10"/>
          </p:nvPr>
        </p:nvSpPr>
        <p:spPr/>
        <p:txBody>
          <a:bodyPr/>
          <a:lstStyle/>
          <a:p>
            <a:fld id="{163FB2A4-3EA9-4885-B7BE-E12CBE36EAF2}" type="slidenum">
              <a:rPr lang="zh-CN" altLang="en-US" smtClean="0"/>
              <a:t>42</a:t>
            </a:fld>
            <a:endParaRPr lang="zh-CN" altLang="en-US"/>
          </a:p>
        </p:txBody>
      </p:sp>
    </p:spTree>
    <p:extLst>
      <p:ext uri="{BB962C8B-B14F-4D97-AF65-F5344CB8AC3E}">
        <p14:creationId xmlns:p14="http://schemas.microsoft.com/office/powerpoint/2010/main" val="837928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533521" y="1671921"/>
            <a:ext cx="6076937" cy="2666994"/>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ctrTitle"/>
          </p:nvPr>
        </p:nvSpPr>
        <p:spPr>
          <a:xfrm>
            <a:off x="303698" y="202707"/>
            <a:ext cx="8536602" cy="375920"/>
          </a:xfrm>
          <a:prstGeom prst="rect">
            <a:avLst/>
          </a:prstGeom>
        </p:spPr>
        <p:txBody>
          <a:bodyPr wrap="square" lIns="0" tIns="0" rIns="0" bIns="0">
            <a:spAutoFit/>
          </a:bodyPr>
          <a:lstStyle>
            <a:lvl1pPr>
              <a:defRPr sz="2400" b="1" i="0">
                <a:solidFill>
                  <a:schemeClr val="tx1"/>
                </a:solidFill>
                <a:latin typeface="Arial"/>
                <a:cs typeface="Aria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2000" b="0" i="0">
                <a:solidFill>
                  <a:schemeClr val="bg1"/>
                </a:solidFill>
                <a:latin typeface="Arial"/>
                <a:cs typeface="Arial"/>
              </a:defRPr>
            </a:lvl1pPr>
          </a:lstStyle>
          <a:p>
            <a:pPr marL="12700">
              <a:lnSpc>
                <a:spcPts val="2120"/>
              </a:lnSpc>
            </a:pPr>
            <a:r>
              <a:rPr spc="-5" dirty="0"/>
              <a:t>8 Feb</a:t>
            </a:r>
            <a:r>
              <a:rPr spc="-70" dirty="0"/>
              <a:t> </a:t>
            </a:r>
            <a:r>
              <a:rPr spc="-5" dirty="0"/>
              <a:t>2016</a:t>
            </a:r>
          </a:p>
        </p:txBody>
      </p:sp>
      <p:sp>
        <p:nvSpPr>
          <p:cNvPr id="5" name="Holder 5"/>
          <p:cNvSpPr>
            <a:spLocks noGrp="1"/>
          </p:cNvSpPr>
          <p:nvPr>
            <p:ph type="dt" sz="half" idx="6"/>
          </p:nvPr>
        </p:nvSpPr>
        <p:spPr/>
        <p:txBody>
          <a:bodyPr lIns="0" tIns="0" rIns="0" bIns="0"/>
          <a:lstStyle>
            <a:lvl1pPr>
              <a:defRPr sz="1800" b="0" i="0">
                <a:solidFill>
                  <a:schemeClr val="bg1"/>
                </a:solidFill>
                <a:latin typeface="Arial"/>
                <a:cs typeface="Arial"/>
              </a:defRPr>
            </a:lvl1pPr>
          </a:lstStyle>
          <a:p>
            <a:pPr marL="12700">
              <a:lnSpc>
                <a:spcPts val="1920"/>
              </a:lnSpc>
            </a:pPr>
            <a:r>
              <a:rPr spc="-5" dirty="0"/>
              <a:t>Fei-Fei Li &amp; Andrej Karpathy &amp; Justin</a:t>
            </a:r>
            <a:r>
              <a:rPr spc="65" dirty="0"/>
              <a:t> </a:t>
            </a:r>
            <a:r>
              <a:rPr spc="-5" dirty="0"/>
              <a:t>Johnson</a:t>
            </a:r>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2000" b="0" i="0">
                <a:solidFill>
                  <a:schemeClr val="bg1"/>
                </a:solidFill>
                <a:latin typeface="Arial"/>
                <a:cs typeface="Arial"/>
              </a:defRPr>
            </a:lvl1pPr>
          </a:lstStyle>
          <a:p>
            <a:pPr marL="12700">
              <a:lnSpc>
                <a:spcPts val="2120"/>
              </a:lnSpc>
            </a:pPr>
            <a:r>
              <a:rPr spc="-5" dirty="0"/>
              <a:t>8 Feb</a:t>
            </a:r>
            <a:r>
              <a:rPr spc="-70" dirty="0"/>
              <a:t> </a:t>
            </a:r>
            <a:r>
              <a:rPr spc="-5" dirty="0"/>
              <a:t>2016</a:t>
            </a:r>
          </a:p>
        </p:txBody>
      </p:sp>
      <p:sp>
        <p:nvSpPr>
          <p:cNvPr id="5" name="Holder 5"/>
          <p:cNvSpPr>
            <a:spLocks noGrp="1"/>
          </p:cNvSpPr>
          <p:nvPr>
            <p:ph type="dt" sz="half" idx="6"/>
          </p:nvPr>
        </p:nvSpPr>
        <p:spPr/>
        <p:txBody>
          <a:bodyPr lIns="0" tIns="0" rIns="0" bIns="0"/>
          <a:lstStyle>
            <a:lvl1pPr>
              <a:defRPr sz="1800" b="0" i="0">
                <a:solidFill>
                  <a:schemeClr val="bg1"/>
                </a:solidFill>
                <a:latin typeface="Arial"/>
                <a:cs typeface="Arial"/>
              </a:defRPr>
            </a:lvl1pPr>
          </a:lstStyle>
          <a:p>
            <a:pPr marL="12700">
              <a:lnSpc>
                <a:spcPts val="1920"/>
              </a:lnSpc>
            </a:pPr>
            <a:r>
              <a:rPr spc="-5" dirty="0"/>
              <a:t>Fei-Fei Li &amp; Andrej Karpathy &amp; Justin</a:t>
            </a:r>
            <a:r>
              <a:rPr spc="65" dirty="0"/>
              <a:t> </a:t>
            </a:r>
            <a:r>
              <a:rPr spc="-5" dirty="0"/>
              <a:t>Johnson</a:t>
            </a:r>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chemeClr val="tx1"/>
                </a:solidFill>
                <a:latin typeface="Arial"/>
                <a:cs typeface="Arial"/>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2000" b="0" i="0">
                <a:solidFill>
                  <a:schemeClr val="bg1"/>
                </a:solidFill>
                <a:latin typeface="Arial"/>
                <a:cs typeface="Arial"/>
              </a:defRPr>
            </a:lvl1pPr>
          </a:lstStyle>
          <a:p>
            <a:pPr marL="12700">
              <a:lnSpc>
                <a:spcPts val="2120"/>
              </a:lnSpc>
            </a:pPr>
            <a:r>
              <a:rPr spc="-5" dirty="0"/>
              <a:t>8 Feb</a:t>
            </a:r>
            <a:r>
              <a:rPr spc="-70" dirty="0"/>
              <a:t> </a:t>
            </a:r>
            <a:r>
              <a:rPr spc="-5" dirty="0"/>
              <a:t>2016</a:t>
            </a:r>
          </a:p>
        </p:txBody>
      </p:sp>
      <p:sp>
        <p:nvSpPr>
          <p:cNvPr id="6" name="Holder 6"/>
          <p:cNvSpPr>
            <a:spLocks noGrp="1"/>
          </p:cNvSpPr>
          <p:nvPr>
            <p:ph type="dt" sz="half" idx="6"/>
          </p:nvPr>
        </p:nvSpPr>
        <p:spPr/>
        <p:txBody>
          <a:bodyPr lIns="0" tIns="0" rIns="0" bIns="0"/>
          <a:lstStyle>
            <a:lvl1pPr>
              <a:defRPr sz="1800" b="0" i="0">
                <a:solidFill>
                  <a:schemeClr val="bg1"/>
                </a:solidFill>
                <a:latin typeface="Arial"/>
                <a:cs typeface="Arial"/>
              </a:defRPr>
            </a:lvl1pPr>
          </a:lstStyle>
          <a:p>
            <a:pPr marL="12700">
              <a:lnSpc>
                <a:spcPts val="1920"/>
              </a:lnSpc>
            </a:pPr>
            <a:r>
              <a:rPr spc="-5" dirty="0"/>
              <a:t>Fei-Fei Li &amp; Andrej Karpathy &amp; Justin</a:t>
            </a:r>
            <a:r>
              <a:rPr spc="65" dirty="0"/>
              <a:t> </a:t>
            </a:r>
            <a:r>
              <a:rPr spc="-5" dirty="0"/>
              <a:t>Johnson</a:t>
            </a:r>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410974" y="104999"/>
            <a:ext cx="961148" cy="4933490"/>
          </a:xfrm>
          <a:prstGeom prst="rect">
            <a:avLst/>
          </a:prstGeom>
          <a:blipFill>
            <a:blip r:embed="rId2" cstate="print"/>
            <a:stretch>
              <a:fillRect/>
            </a:stretch>
          </a:blipFill>
        </p:spPr>
        <p:txBody>
          <a:bodyPr wrap="square" lIns="0" tIns="0" rIns="0" bIns="0" rtlCol="0"/>
          <a:lstStyle/>
          <a:p>
            <a:endParaRPr/>
          </a:p>
        </p:txBody>
      </p:sp>
      <p:sp>
        <p:nvSpPr>
          <p:cNvPr id="17" name="bk object 17"/>
          <p:cNvSpPr/>
          <p:nvPr/>
        </p:nvSpPr>
        <p:spPr>
          <a:xfrm>
            <a:off x="4270316" y="257399"/>
            <a:ext cx="1885946" cy="1333497"/>
          </a:xfrm>
          <a:prstGeom prst="rect">
            <a:avLst/>
          </a:prstGeom>
          <a:blipFill>
            <a:blip r:embed="rId3" cstate="print"/>
            <a:stretch>
              <a:fillRect/>
            </a:stretch>
          </a:blipFill>
        </p:spPr>
        <p:txBody>
          <a:bodyPr wrap="square" lIns="0" tIns="0" rIns="0" bIns="0" rtlCol="0"/>
          <a:lstStyle/>
          <a:p>
            <a:endParaRPr/>
          </a:p>
        </p:txBody>
      </p:sp>
      <p:sp>
        <p:nvSpPr>
          <p:cNvPr id="18" name="bk object 18"/>
          <p:cNvSpPr/>
          <p:nvPr/>
        </p:nvSpPr>
        <p:spPr>
          <a:xfrm>
            <a:off x="1463097" y="278724"/>
            <a:ext cx="2807970" cy="0"/>
          </a:xfrm>
          <a:custGeom>
            <a:avLst/>
            <a:gdLst/>
            <a:ahLst/>
            <a:cxnLst/>
            <a:rect l="l" t="t" r="r" b="b"/>
            <a:pathLst>
              <a:path w="2807970">
                <a:moveTo>
                  <a:pt x="2807694" y="0"/>
                </a:moveTo>
                <a:lnTo>
                  <a:pt x="0" y="0"/>
                </a:lnTo>
              </a:path>
            </a:pathLst>
          </a:custGeom>
          <a:ln w="19049">
            <a:solidFill>
              <a:srgbClr val="0000FF"/>
            </a:solidFill>
          </a:ln>
        </p:spPr>
        <p:txBody>
          <a:bodyPr wrap="square" lIns="0" tIns="0" rIns="0" bIns="0" rtlCol="0"/>
          <a:lstStyle/>
          <a:p>
            <a:endParaRPr/>
          </a:p>
        </p:txBody>
      </p:sp>
      <p:sp>
        <p:nvSpPr>
          <p:cNvPr id="19" name="bk object 19"/>
          <p:cNvSpPr/>
          <p:nvPr/>
        </p:nvSpPr>
        <p:spPr>
          <a:xfrm>
            <a:off x="1376647" y="247259"/>
            <a:ext cx="86995" cy="63500"/>
          </a:xfrm>
          <a:custGeom>
            <a:avLst/>
            <a:gdLst/>
            <a:ahLst/>
            <a:cxnLst/>
            <a:rect l="l" t="t" r="r" b="b"/>
            <a:pathLst>
              <a:path w="86994" h="63500">
                <a:moveTo>
                  <a:pt x="86449" y="62930"/>
                </a:moveTo>
                <a:lnTo>
                  <a:pt x="0" y="31465"/>
                </a:lnTo>
                <a:lnTo>
                  <a:pt x="86449" y="0"/>
                </a:lnTo>
                <a:lnTo>
                  <a:pt x="86449" y="62930"/>
                </a:lnTo>
                <a:close/>
              </a:path>
            </a:pathLst>
          </a:custGeom>
          <a:solidFill>
            <a:srgbClr val="0000FF"/>
          </a:solidFill>
        </p:spPr>
        <p:txBody>
          <a:bodyPr wrap="square" lIns="0" tIns="0" rIns="0" bIns="0" rtlCol="0"/>
          <a:lstStyle/>
          <a:p>
            <a:endParaRPr/>
          </a:p>
        </p:txBody>
      </p:sp>
      <p:sp>
        <p:nvSpPr>
          <p:cNvPr id="20" name="bk object 20"/>
          <p:cNvSpPr/>
          <p:nvPr/>
        </p:nvSpPr>
        <p:spPr>
          <a:xfrm>
            <a:off x="1376647" y="247259"/>
            <a:ext cx="86995" cy="63500"/>
          </a:xfrm>
          <a:custGeom>
            <a:avLst/>
            <a:gdLst/>
            <a:ahLst/>
            <a:cxnLst/>
            <a:rect l="l" t="t" r="r" b="b"/>
            <a:pathLst>
              <a:path w="86994" h="63500">
                <a:moveTo>
                  <a:pt x="86449" y="0"/>
                </a:moveTo>
                <a:lnTo>
                  <a:pt x="0" y="31465"/>
                </a:lnTo>
                <a:lnTo>
                  <a:pt x="86449" y="62930"/>
                </a:lnTo>
                <a:lnTo>
                  <a:pt x="86449" y="0"/>
                </a:lnTo>
                <a:close/>
              </a:path>
            </a:pathLst>
          </a:custGeom>
          <a:ln w="19049">
            <a:solidFill>
              <a:srgbClr val="0000FF"/>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3600" b="0"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defRPr sz="2000" b="0" i="0">
                <a:solidFill>
                  <a:schemeClr val="bg1"/>
                </a:solidFill>
                <a:latin typeface="Arial"/>
                <a:cs typeface="Arial"/>
              </a:defRPr>
            </a:lvl1pPr>
          </a:lstStyle>
          <a:p>
            <a:pPr marL="12700">
              <a:lnSpc>
                <a:spcPts val="2120"/>
              </a:lnSpc>
            </a:pPr>
            <a:r>
              <a:rPr spc="-5" dirty="0"/>
              <a:t>8 Feb</a:t>
            </a:r>
            <a:r>
              <a:rPr spc="-70" dirty="0"/>
              <a:t> </a:t>
            </a:r>
            <a:r>
              <a:rPr spc="-5" dirty="0"/>
              <a:t>2016</a:t>
            </a:r>
          </a:p>
        </p:txBody>
      </p:sp>
      <p:sp>
        <p:nvSpPr>
          <p:cNvPr id="4" name="Holder 4"/>
          <p:cNvSpPr>
            <a:spLocks noGrp="1"/>
          </p:cNvSpPr>
          <p:nvPr>
            <p:ph type="dt" sz="half" idx="6"/>
          </p:nvPr>
        </p:nvSpPr>
        <p:spPr/>
        <p:txBody>
          <a:bodyPr lIns="0" tIns="0" rIns="0" bIns="0"/>
          <a:lstStyle>
            <a:lvl1pPr>
              <a:defRPr sz="1800" b="0" i="0">
                <a:solidFill>
                  <a:schemeClr val="bg1"/>
                </a:solidFill>
                <a:latin typeface="Arial"/>
                <a:cs typeface="Arial"/>
              </a:defRPr>
            </a:lvl1pPr>
          </a:lstStyle>
          <a:p>
            <a:pPr marL="12700">
              <a:lnSpc>
                <a:spcPts val="1920"/>
              </a:lnSpc>
            </a:pPr>
            <a:r>
              <a:rPr spc="-5" dirty="0"/>
              <a:t>Fei-Fei Li &amp; Andrej Karpathy &amp; Justin</a:t>
            </a:r>
            <a:r>
              <a:rPr spc="65" dirty="0"/>
              <a:t> </a:t>
            </a:r>
            <a:r>
              <a:rPr spc="-5" dirty="0"/>
              <a:t>Johnson</a:t>
            </a:r>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2000" b="0" i="0">
                <a:solidFill>
                  <a:schemeClr val="bg1"/>
                </a:solidFill>
                <a:latin typeface="Arial"/>
                <a:cs typeface="Arial"/>
              </a:defRPr>
            </a:lvl1pPr>
          </a:lstStyle>
          <a:p>
            <a:pPr marL="12700">
              <a:lnSpc>
                <a:spcPts val="2120"/>
              </a:lnSpc>
            </a:pPr>
            <a:r>
              <a:rPr spc="-5" dirty="0"/>
              <a:t>8 Feb</a:t>
            </a:r>
            <a:r>
              <a:rPr spc="-70" dirty="0"/>
              <a:t> </a:t>
            </a:r>
            <a:r>
              <a:rPr spc="-5" dirty="0"/>
              <a:t>2016</a:t>
            </a:r>
          </a:p>
        </p:txBody>
      </p:sp>
      <p:sp>
        <p:nvSpPr>
          <p:cNvPr id="3" name="Holder 3"/>
          <p:cNvSpPr>
            <a:spLocks noGrp="1"/>
          </p:cNvSpPr>
          <p:nvPr>
            <p:ph type="dt" sz="half" idx="6"/>
          </p:nvPr>
        </p:nvSpPr>
        <p:spPr/>
        <p:txBody>
          <a:bodyPr lIns="0" tIns="0" rIns="0" bIns="0"/>
          <a:lstStyle>
            <a:lvl1pPr>
              <a:defRPr sz="1800" b="0" i="0">
                <a:solidFill>
                  <a:schemeClr val="bg1"/>
                </a:solidFill>
                <a:latin typeface="Arial"/>
                <a:cs typeface="Arial"/>
              </a:defRPr>
            </a:lvl1pPr>
          </a:lstStyle>
          <a:p>
            <a:pPr marL="12700">
              <a:lnSpc>
                <a:spcPts val="1920"/>
              </a:lnSpc>
            </a:pPr>
            <a:r>
              <a:rPr spc="-5" dirty="0"/>
              <a:t>Fei-Fei Li &amp; Andrej Karpathy &amp; Justin</a:t>
            </a:r>
            <a:r>
              <a:rPr spc="65" dirty="0"/>
              <a:t> </a:t>
            </a:r>
            <a:r>
              <a:rPr spc="-5" dirty="0"/>
              <a:t>Johnson</a:t>
            </a:r>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38324" y="97807"/>
            <a:ext cx="8867350" cy="650240"/>
          </a:xfrm>
          <a:prstGeom prst="rect">
            <a:avLst/>
          </a:prstGeom>
        </p:spPr>
        <p:txBody>
          <a:bodyPr wrap="square" lIns="0" tIns="0" rIns="0" bIns="0">
            <a:spAutoFit/>
          </a:bodyPr>
          <a:lstStyle>
            <a:lvl1pPr>
              <a:defRPr sz="3600" b="0" i="0">
                <a:solidFill>
                  <a:schemeClr val="tx1"/>
                </a:solidFill>
                <a:latin typeface="Arial"/>
                <a:cs typeface="Arial"/>
              </a:defRPr>
            </a:lvl1pPr>
          </a:lstStyle>
          <a:p>
            <a:endParaRPr/>
          </a:p>
        </p:txBody>
      </p:sp>
      <p:sp>
        <p:nvSpPr>
          <p:cNvPr id="3" name="Holder 3"/>
          <p:cNvSpPr>
            <a:spLocks noGrp="1"/>
          </p:cNvSpPr>
          <p:nvPr>
            <p:ph type="body" idx="1"/>
          </p:nvPr>
        </p:nvSpPr>
        <p:spPr>
          <a:xfrm>
            <a:off x="387152" y="1043421"/>
            <a:ext cx="8369695" cy="301244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7608913" y="4729012"/>
            <a:ext cx="1310004" cy="279400"/>
          </a:xfrm>
          <a:prstGeom prst="rect">
            <a:avLst/>
          </a:prstGeom>
        </p:spPr>
        <p:txBody>
          <a:bodyPr wrap="square" lIns="0" tIns="0" rIns="0" bIns="0">
            <a:spAutoFit/>
          </a:bodyPr>
          <a:lstStyle>
            <a:lvl1pPr>
              <a:defRPr sz="2000" b="0" i="0">
                <a:solidFill>
                  <a:schemeClr val="bg1"/>
                </a:solidFill>
                <a:latin typeface="Arial"/>
                <a:cs typeface="Arial"/>
              </a:defRPr>
            </a:lvl1pPr>
          </a:lstStyle>
          <a:p>
            <a:pPr marL="12700">
              <a:lnSpc>
                <a:spcPts val="2120"/>
              </a:lnSpc>
            </a:pPr>
            <a:r>
              <a:rPr spc="-5" dirty="0"/>
              <a:t>8 Feb</a:t>
            </a:r>
            <a:r>
              <a:rPr spc="-70" dirty="0"/>
              <a:t> </a:t>
            </a:r>
            <a:r>
              <a:rPr spc="-5" dirty="0"/>
              <a:t>2016</a:t>
            </a:r>
          </a:p>
        </p:txBody>
      </p:sp>
      <p:sp>
        <p:nvSpPr>
          <p:cNvPr id="5" name="Holder 5"/>
          <p:cNvSpPr>
            <a:spLocks noGrp="1"/>
          </p:cNvSpPr>
          <p:nvPr>
            <p:ph type="dt" sz="half" idx="6"/>
          </p:nvPr>
        </p:nvSpPr>
        <p:spPr>
          <a:xfrm>
            <a:off x="145224" y="4731354"/>
            <a:ext cx="4697730" cy="254000"/>
          </a:xfrm>
          <a:prstGeom prst="rect">
            <a:avLst/>
          </a:prstGeom>
        </p:spPr>
        <p:txBody>
          <a:bodyPr wrap="square" lIns="0" tIns="0" rIns="0" bIns="0">
            <a:spAutoFit/>
          </a:bodyPr>
          <a:lstStyle>
            <a:lvl1pPr>
              <a:defRPr sz="1800" b="0" i="0">
                <a:solidFill>
                  <a:schemeClr val="bg1"/>
                </a:solidFill>
                <a:latin typeface="Arial"/>
                <a:cs typeface="Arial"/>
              </a:defRPr>
            </a:lvl1pPr>
          </a:lstStyle>
          <a:p>
            <a:pPr marL="12700">
              <a:lnSpc>
                <a:spcPts val="1920"/>
              </a:lnSpc>
            </a:pPr>
            <a:r>
              <a:rPr spc="-5" dirty="0"/>
              <a:t>Fei-Fei Li &amp; Andrej Karpathy &amp; Justin</a:t>
            </a:r>
            <a:r>
              <a:rPr spc="65" dirty="0"/>
              <a:t> </a:t>
            </a:r>
            <a:r>
              <a:rPr spc="-5" dirty="0"/>
              <a:t>Johnson</a:t>
            </a:r>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1.jp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1.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st.github.com/karpathy/d4dee566867f8291f086" TargetMode="External"/><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hyperlink" Target="https://gist.github.com/karpathy/d4dee566867f8291f086"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6" Type="http://schemas.openxmlformats.org/officeDocument/2006/relationships/image" Target="../media/image10.jpg"/><Relationship Id="rId5" Type="http://schemas.openxmlformats.org/officeDocument/2006/relationships/image" Target="../media/image15.jpg"/><Relationship Id="rId4" Type="http://schemas.openxmlformats.org/officeDocument/2006/relationships/hyperlink" Target="https://gist.github.com/karpathy/d4dee566867f8291f086"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6.jpg"/><Relationship Id="rId4" Type="http://schemas.openxmlformats.org/officeDocument/2006/relationships/hyperlink" Target="https://gist.github.com/karpathy/d4dee566867f8291f086"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6.jpg"/><Relationship Id="rId4" Type="http://schemas.openxmlformats.org/officeDocument/2006/relationships/hyperlink" Target="https://gist.github.com/karpathy/d4dee566867f8291f086"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6.jpg"/><Relationship Id="rId4" Type="http://schemas.openxmlformats.org/officeDocument/2006/relationships/hyperlink" Target="https://gist.github.com/karpathy/d4dee566867f8291f086"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6.jpg"/><Relationship Id="rId4" Type="http://schemas.openxmlformats.org/officeDocument/2006/relationships/hyperlink" Target="https://gist.github.com/karpathy/d4dee566867f8291f086"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6.jpg"/><Relationship Id="rId4" Type="http://schemas.openxmlformats.org/officeDocument/2006/relationships/hyperlink" Target="https://gist.github.com/karpathy/d4dee566867f8291f086"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hyperlink" Target="https://gist.github.com/karpathy/d4dee566867f8291f086"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9.jpg"/><Relationship Id="rId2" Type="http://schemas.openxmlformats.org/officeDocument/2006/relationships/image" Target="../media/image12.jpg"/><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18.jpg"/><Relationship Id="rId4" Type="http://schemas.openxmlformats.org/officeDocument/2006/relationships/hyperlink" Target="https://gist.github.com/karpathy/d4dee566867f8291f086"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6" Type="http://schemas.openxmlformats.org/officeDocument/2006/relationships/image" Target="../media/image10.jpg"/><Relationship Id="rId5" Type="http://schemas.openxmlformats.org/officeDocument/2006/relationships/image" Target="../media/image19.jpg"/><Relationship Id="rId4" Type="http://schemas.openxmlformats.org/officeDocument/2006/relationships/hyperlink" Target="https://gist.github.com/karpathy/d4dee566867f8291f086"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20.jpg"/><Relationship Id="rId4" Type="http://schemas.openxmlformats.org/officeDocument/2006/relationships/hyperlink" Target="https://gist.github.com/karpathy/d4dee566867f8291f086"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2.xml"/><Relationship Id="rId5" Type="http://schemas.openxmlformats.org/officeDocument/2006/relationships/image" Target="../media/image26.jpg"/><Relationship Id="rId4" Type="http://schemas.openxmlformats.org/officeDocument/2006/relationships/image" Target="../media/image25.jpg"/></Relationships>
</file>

<file path=ppt/slides/_rels/slide3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jp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5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3.jpg"/></Relationships>
</file>

<file path=ppt/slides/_rels/slide5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59.xml.rels><?xml version="1.0" encoding="UTF-8" standalone="yes"?>
<Relationships xmlns="http://schemas.openxmlformats.org/package/2006/relationships"><Relationship Id="rId3" Type="http://schemas.openxmlformats.org/officeDocument/2006/relationships/hyperlink" Target="http://mscoco.org/" TargetMode="External"/><Relationship Id="rId2" Type="http://schemas.openxmlformats.org/officeDocument/2006/relationships/image" Target="../media/image4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image" Target="../media/image46.jpg"/><Relationship Id="rId1" Type="http://schemas.openxmlformats.org/officeDocument/2006/relationships/slideLayout" Target="../slideLayouts/slideLayout2.xml"/><Relationship Id="rId5" Type="http://schemas.openxmlformats.org/officeDocument/2006/relationships/image" Target="../media/image49.jpg"/><Relationship Id="rId4" Type="http://schemas.openxmlformats.org/officeDocument/2006/relationships/image" Target="../media/image48.jpg"/></Relationships>
</file>

<file path=ppt/slides/_rels/slide64.xml.rels><?xml version="1.0" encoding="UTF-8" standalone="yes"?>
<Relationships xmlns="http://schemas.openxmlformats.org/package/2006/relationships"><Relationship Id="rId8" Type="http://schemas.openxmlformats.org/officeDocument/2006/relationships/image" Target="../media/image52.jpg"/><Relationship Id="rId3" Type="http://schemas.openxmlformats.org/officeDocument/2006/relationships/image" Target="../media/image47.jpg"/><Relationship Id="rId7" Type="http://schemas.openxmlformats.org/officeDocument/2006/relationships/image" Target="../media/image51.jpg"/><Relationship Id="rId2" Type="http://schemas.openxmlformats.org/officeDocument/2006/relationships/image" Target="../media/image46.jpg"/><Relationship Id="rId1" Type="http://schemas.openxmlformats.org/officeDocument/2006/relationships/slideLayout" Target="../slideLayouts/slideLayout2.xml"/><Relationship Id="rId6" Type="http://schemas.openxmlformats.org/officeDocument/2006/relationships/image" Target="../media/image50.jpg"/><Relationship Id="rId5" Type="http://schemas.openxmlformats.org/officeDocument/2006/relationships/image" Target="../media/image49.jpg"/><Relationship Id="rId4" Type="http://schemas.openxmlformats.org/officeDocument/2006/relationships/image" Target="../media/image48.jpg"/></Relationships>
</file>

<file path=ppt/slides/_rels/slide6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jpg"/><Relationship Id="rId1" Type="http://schemas.openxmlformats.org/officeDocument/2006/relationships/slideLayout" Target="../slideLayouts/slideLayout2.xml"/><Relationship Id="rId5" Type="http://schemas.openxmlformats.org/officeDocument/2006/relationships/image" Target="../media/image56.jpg"/><Relationship Id="rId4" Type="http://schemas.openxmlformats.org/officeDocument/2006/relationships/image" Target="../media/image55.jpg"/></Relationships>
</file>

<file path=ppt/slides/_rels/slide6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68.jpg"/><Relationship Id="rId2" Type="http://schemas.openxmlformats.org/officeDocument/2006/relationships/image" Target="../media/image53.jpg"/><Relationship Id="rId1" Type="http://schemas.openxmlformats.org/officeDocument/2006/relationships/slideLayout" Target="../slideLayouts/slideLayout3.xml"/><Relationship Id="rId4" Type="http://schemas.openxmlformats.org/officeDocument/2006/relationships/image" Target="../media/image69.jp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3" Type="http://schemas.openxmlformats.org/officeDocument/2006/relationships/image" Target="../media/image71.jpg"/><Relationship Id="rId2" Type="http://schemas.openxmlformats.org/officeDocument/2006/relationships/image" Target="../media/image70.jpg"/><Relationship Id="rId1" Type="http://schemas.openxmlformats.org/officeDocument/2006/relationships/slideLayout" Target="../slideLayouts/slideLayout2.xml"/><Relationship Id="rId4" Type="http://schemas.openxmlformats.org/officeDocument/2006/relationships/image" Target="../media/image72.jpg"/></Relationships>
</file>

<file path=ppt/slides/_rels/slide76.xml.rels><?xml version="1.0" encoding="UTF-8" standalone="yes"?>
<Relationships xmlns="http://schemas.openxmlformats.org/package/2006/relationships"><Relationship Id="rId3" Type="http://schemas.openxmlformats.org/officeDocument/2006/relationships/image" Target="../media/image73.jpg"/><Relationship Id="rId2" Type="http://schemas.openxmlformats.org/officeDocument/2006/relationships/hyperlink" Target="http://imgur.com/gallery/vaNahKE" TargetMode="Externa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73.jp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73.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xfrm>
            <a:off x="2674453" y="628142"/>
            <a:ext cx="3863340" cy="948690"/>
          </a:xfrm>
          <a:prstGeom prst="rect">
            <a:avLst/>
          </a:prstGeom>
        </p:spPr>
        <p:txBody>
          <a:bodyPr vert="horz" wrap="square" lIns="0" tIns="0" rIns="0" bIns="0" rtlCol="0">
            <a:spAutoFit/>
          </a:bodyPr>
          <a:lstStyle/>
          <a:p>
            <a:pPr marL="12700">
              <a:lnSpc>
                <a:spcPct val="100000"/>
              </a:lnSpc>
            </a:pPr>
            <a:r>
              <a:rPr sz="6000" spc="25" dirty="0"/>
              <a:t>Lecture</a:t>
            </a:r>
            <a:r>
              <a:rPr sz="6000" spc="-65" dirty="0"/>
              <a:t> </a:t>
            </a:r>
            <a:r>
              <a:rPr sz="6000" spc="-5" dirty="0"/>
              <a:t>10:</a:t>
            </a:r>
            <a:endParaRPr sz="6000"/>
          </a:p>
        </p:txBody>
      </p:sp>
      <p:sp>
        <p:nvSpPr>
          <p:cNvPr id="6" name="object 6"/>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7" name="object 7"/>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8" name="object 8"/>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9" name="object 9"/>
          <p:cNvSpPr txBox="1"/>
          <p:nvPr/>
        </p:nvSpPr>
        <p:spPr>
          <a:xfrm>
            <a:off x="7021161" y="4737560"/>
            <a:ext cx="16700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1</a:t>
            </a:r>
            <a:endParaRPr sz="2000">
              <a:latin typeface="Arial"/>
              <a:cs typeface="Arial"/>
            </a:endParaRPr>
          </a:p>
        </p:txBody>
      </p:sp>
      <p:sp>
        <p:nvSpPr>
          <p:cNvPr id="5" name="object 5"/>
          <p:cNvSpPr txBox="1"/>
          <p:nvPr/>
        </p:nvSpPr>
        <p:spPr>
          <a:xfrm>
            <a:off x="1825872" y="2288156"/>
            <a:ext cx="5560060" cy="574675"/>
          </a:xfrm>
          <a:prstGeom prst="rect">
            <a:avLst/>
          </a:prstGeom>
        </p:spPr>
        <p:txBody>
          <a:bodyPr vert="horz" wrap="square" lIns="0" tIns="0" rIns="0" bIns="0" rtlCol="0">
            <a:spAutoFit/>
          </a:bodyPr>
          <a:lstStyle/>
          <a:p>
            <a:pPr marL="12700">
              <a:lnSpc>
                <a:spcPct val="100000"/>
              </a:lnSpc>
            </a:pPr>
            <a:r>
              <a:rPr sz="3600" spc="-5" dirty="0">
                <a:latin typeface="Arial"/>
                <a:cs typeface="Arial"/>
              </a:rPr>
              <a:t>Recurrent </a:t>
            </a:r>
            <a:r>
              <a:rPr sz="3600" spc="-25" dirty="0">
                <a:latin typeface="Arial"/>
                <a:cs typeface="Arial"/>
              </a:rPr>
              <a:t>Neural </a:t>
            </a:r>
            <a:r>
              <a:rPr sz="3600" spc="35" dirty="0">
                <a:latin typeface="Arial"/>
                <a:cs typeface="Arial"/>
              </a:rPr>
              <a:t>Networks</a:t>
            </a:r>
            <a:endParaRPr sz="3600">
              <a:latin typeface="Arial"/>
              <a:cs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xfrm>
            <a:off x="1916776" y="39135"/>
            <a:ext cx="5307965" cy="556895"/>
          </a:xfrm>
          <a:prstGeom prst="rect">
            <a:avLst/>
          </a:prstGeom>
        </p:spPr>
        <p:txBody>
          <a:bodyPr vert="horz" wrap="square" lIns="0" tIns="0" rIns="0" bIns="0" rtlCol="0">
            <a:spAutoFit/>
          </a:bodyPr>
          <a:lstStyle/>
          <a:p>
            <a:pPr marL="12700">
              <a:lnSpc>
                <a:spcPct val="100000"/>
              </a:lnSpc>
            </a:pPr>
            <a:r>
              <a:rPr spc="-5" dirty="0"/>
              <a:t>Recurrent Neural</a:t>
            </a:r>
            <a:r>
              <a:rPr spc="-10" dirty="0"/>
              <a:t> </a:t>
            </a:r>
            <a:r>
              <a:rPr spc="-5" dirty="0"/>
              <a:t>Network</a:t>
            </a:r>
          </a:p>
        </p:txBody>
      </p:sp>
      <p:sp>
        <p:nvSpPr>
          <p:cNvPr id="5" name="object 5"/>
          <p:cNvSpPr/>
          <p:nvPr/>
        </p:nvSpPr>
        <p:spPr>
          <a:xfrm>
            <a:off x="4106541" y="3308568"/>
            <a:ext cx="420370" cy="916305"/>
          </a:xfrm>
          <a:custGeom>
            <a:avLst/>
            <a:gdLst/>
            <a:ahLst/>
            <a:cxnLst/>
            <a:rect l="l" t="t" r="r" b="b"/>
            <a:pathLst>
              <a:path w="420370" h="916304">
                <a:moveTo>
                  <a:pt x="0" y="0"/>
                </a:moveTo>
                <a:lnTo>
                  <a:pt x="419874" y="0"/>
                </a:lnTo>
                <a:lnTo>
                  <a:pt x="419874" y="915698"/>
                </a:lnTo>
                <a:lnTo>
                  <a:pt x="0" y="915698"/>
                </a:lnTo>
                <a:lnTo>
                  <a:pt x="0" y="0"/>
                </a:lnTo>
                <a:close/>
              </a:path>
            </a:pathLst>
          </a:custGeom>
          <a:solidFill>
            <a:srgbClr val="F4CCCC"/>
          </a:solidFill>
        </p:spPr>
        <p:txBody>
          <a:bodyPr wrap="square" lIns="0" tIns="0" rIns="0" bIns="0" rtlCol="0"/>
          <a:lstStyle/>
          <a:p>
            <a:endParaRPr/>
          </a:p>
        </p:txBody>
      </p:sp>
      <p:sp>
        <p:nvSpPr>
          <p:cNvPr id="6" name="object 6"/>
          <p:cNvSpPr/>
          <p:nvPr/>
        </p:nvSpPr>
        <p:spPr>
          <a:xfrm>
            <a:off x="4106541" y="3308568"/>
            <a:ext cx="420370" cy="916305"/>
          </a:xfrm>
          <a:custGeom>
            <a:avLst/>
            <a:gdLst/>
            <a:ahLst/>
            <a:cxnLst/>
            <a:rect l="l" t="t" r="r" b="b"/>
            <a:pathLst>
              <a:path w="420370" h="916304">
                <a:moveTo>
                  <a:pt x="0" y="0"/>
                </a:moveTo>
                <a:lnTo>
                  <a:pt x="419874" y="0"/>
                </a:lnTo>
                <a:lnTo>
                  <a:pt x="419874" y="915698"/>
                </a:lnTo>
                <a:lnTo>
                  <a:pt x="0" y="915698"/>
                </a:lnTo>
                <a:lnTo>
                  <a:pt x="0" y="0"/>
                </a:lnTo>
                <a:close/>
              </a:path>
            </a:pathLst>
          </a:custGeom>
          <a:ln w="9524">
            <a:solidFill>
              <a:srgbClr val="000000"/>
            </a:solidFill>
          </a:ln>
        </p:spPr>
        <p:txBody>
          <a:bodyPr wrap="square" lIns="0" tIns="0" rIns="0" bIns="0" rtlCol="0"/>
          <a:lstStyle/>
          <a:p>
            <a:endParaRPr/>
          </a:p>
        </p:txBody>
      </p:sp>
      <p:sp>
        <p:nvSpPr>
          <p:cNvPr id="7" name="object 7"/>
          <p:cNvSpPr txBox="1"/>
          <p:nvPr/>
        </p:nvSpPr>
        <p:spPr>
          <a:xfrm>
            <a:off x="4246630" y="3619155"/>
            <a:ext cx="139700" cy="285115"/>
          </a:xfrm>
          <a:prstGeom prst="rect">
            <a:avLst/>
          </a:prstGeom>
        </p:spPr>
        <p:txBody>
          <a:bodyPr vert="horz" wrap="square" lIns="0" tIns="0" rIns="0" bIns="0" rtlCol="0">
            <a:spAutoFit/>
          </a:bodyPr>
          <a:lstStyle/>
          <a:p>
            <a:pPr marL="12700">
              <a:lnSpc>
                <a:spcPct val="100000"/>
              </a:lnSpc>
            </a:pPr>
            <a:r>
              <a:rPr sz="1800" dirty="0">
                <a:latin typeface="Arial"/>
                <a:cs typeface="Arial"/>
              </a:rPr>
              <a:t>x</a:t>
            </a:r>
            <a:endParaRPr sz="1800">
              <a:latin typeface="Arial"/>
              <a:cs typeface="Arial"/>
            </a:endParaRPr>
          </a:p>
        </p:txBody>
      </p:sp>
      <p:sp>
        <p:nvSpPr>
          <p:cNvPr id="8" name="object 8"/>
          <p:cNvSpPr/>
          <p:nvPr/>
        </p:nvSpPr>
        <p:spPr>
          <a:xfrm>
            <a:off x="3799792" y="2285350"/>
            <a:ext cx="1033780" cy="657225"/>
          </a:xfrm>
          <a:custGeom>
            <a:avLst/>
            <a:gdLst/>
            <a:ahLst/>
            <a:cxnLst/>
            <a:rect l="l" t="t" r="r" b="b"/>
            <a:pathLst>
              <a:path w="1033779" h="657225">
                <a:moveTo>
                  <a:pt x="0" y="0"/>
                </a:moveTo>
                <a:lnTo>
                  <a:pt x="1033372" y="0"/>
                </a:lnTo>
                <a:lnTo>
                  <a:pt x="1033372" y="657193"/>
                </a:lnTo>
                <a:lnTo>
                  <a:pt x="0" y="657193"/>
                </a:lnTo>
                <a:lnTo>
                  <a:pt x="0" y="0"/>
                </a:lnTo>
                <a:close/>
              </a:path>
            </a:pathLst>
          </a:custGeom>
          <a:solidFill>
            <a:srgbClr val="38751C"/>
          </a:solidFill>
        </p:spPr>
        <p:txBody>
          <a:bodyPr wrap="square" lIns="0" tIns="0" rIns="0" bIns="0" rtlCol="0"/>
          <a:lstStyle/>
          <a:p>
            <a:endParaRPr/>
          </a:p>
        </p:txBody>
      </p:sp>
      <p:sp>
        <p:nvSpPr>
          <p:cNvPr id="9" name="object 9"/>
          <p:cNvSpPr txBox="1"/>
          <p:nvPr/>
        </p:nvSpPr>
        <p:spPr>
          <a:xfrm>
            <a:off x="4056146" y="2466681"/>
            <a:ext cx="520700" cy="285115"/>
          </a:xfrm>
          <a:prstGeom prst="rect">
            <a:avLst/>
          </a:prstGeom>
        </p:spPr>
        <p:txBody>
          <a:bodyPr vert="horz" wrap="square" lIns="0" tIns="0" rIns="0" bIns="0" rtlCol="0">
            <a:spAutoFit/>
          </a:bodyPr>
          <a:lstStyle/>
          <a:p>
            <a:pPr marL="12700">
              <a:lnSpc>
                <a:spcPct val="100000"/>
              </a:lnSpc>
            </a:pPr>
            <a:r>
              <a:rPr sz="1800" spc="-5" dirty="0">
                <a:solidFill>
                  <a:srgbClr val="FFFFFF"/>
                </a:solidFill>
                <a:latin typeface="Arial"/>
                <a:cs typeface="Arial"/>
              </a:rPr>
              <a:t>RNN</a:t>
            </a:r>
            <a:endParaRPr sz="1800">
              <a:latin typeface="Arial"/>
              <a:cs typeface="Arial"/>
            </a:endParaRPr>
          </a:p>
        </p:txBody>
      </p:sp>
      <p:sp>
        <p:nvSpPr>
          <p:cNvPr id="10" name="object 10"/>
          <p:cNvSpPr txBox="1"/>
          <p:nvPr/>
        </p:nvSpPr>
        <p:spPr>
          <a:xfrm>
            <a:off x="4106541" y="1021030"/>
            <a:ext cx="420370" cy="916305"/>
          </a:xfrm>
          <a:prstGeom prst="rect">
            <a:avLst/>
          </a:prstGeom>
          <a:solidFill>
            <a:srgbClr val="C8DAF7"/>
          </a:solidFill>
          <a:ln w="9524">
            <a:solidFill>
              <a:srgbClr val="000000"/>
            </a:solidFill>
          </a:ln>
        </p:spPr>
        <p:txBody>
          <a:bodyPr vert="horz" wrap="square" lIns="0" tIns="6350" rIns="0" bIns="0" rtlCol="0">
            <a:spAutoFit/>
          </a:bodyPr>
          <a:lstStyle/>
          <a:p>
            <a:pPr>
              <a:lnSpc>
                <a:spcPct val="100000"/>
              </a:lnSpc>
              <a:spcBef>
                <a:spcPts val="50"/>
              </a:spcBef>
            </a:pPr>
            <a:endParaRPr sz="2050">
              <a:latin typeface="Times New Roman"/>
              <a:cs typeface="Times New Roman"/>
            </a:endParaRPr>
          </a:p>
          <a:p>
            <a:pPr algn="ctr">
              <a:lnSpc>
                <a:spcPct val="100000"/>
              </a:lnSpc>
            </a:pPr>
            <a:r>
              <a:rPr sz="1800" dirty="0">
                <a:latin typeface="Arial"/>
                <a:cs typeface="Arial"/>
              </a:rPr>
              <a:t>y</a:t>
            </a:r>
            <a:endParaRPr sz="1800">
              <a:latin typeface="Arial"/>
              <a:cs typeface="Arial"/>
            </a:endParaRPr>
          </a:p>
        </p:txBody>
      </p:sp>
      <p:sp>
        <p:nvSpPr>
          <p:cNvPr id="11" name="object 11"/>
          <p:cNvSpPr/>
          <p:nvPr/>
        </p:nvSpPr>
        <p:spPr>
          <a:xfrm>
            <a:off x="4316491" y="2050965"/>
            <a:ext cx="0" cy="234950"/>
          </a:xfrm>
          <a:custGeom>
            <a:avLst/>
            <a:gdLst/>
            <a:ahLst/>
            <a:cxnLst/>
            <a:rect l="l" t="t" r="r" b="b"/>
            <a:pathLst>
              <a:path h="234950">
                <a:moveTo>
                  <a:pt x="0" y="234384"/>
                </a:moveTo>
                <a:lnTo>
                  <a:pt x="0" y="0"/>
                </a:lnTo>
              </a:path>
            </a:pathLst>
          </a:custGeom>
          <a:ln w="19049">
            <a:solidFill>
              <a:srgbClr val="000000"/>
            </a:solidFill>
          </a:ln>
        </p:spPr>
        <p:txBody>
          <a:bodyPr wrap="square" lIns="0" tIns="0" rIns="0" bIns="0" rtlCol="0"/>
          <a:lstStyle/>
          <a:p>
            <a:endParaRPr/>
          </a:p>
        </p:txBody>
      </p:sp>
      <p:sp>
        <p:nvSpPr>
          <p:cNvPr id="12" name="object 12"/>
          <p:cNvSpPr/>
          <p:nvPr/>
        </p:nvSpPr>
        <p:spPr>
          <a:xfrm>
            <a:off x="4285016" y="1964516"/>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000000"/>
            </a:solidFill>
          </a:ln>
        </p:spPr>
        <p:txBody>
          <a:bodyPr wrap="square" lIns="0" tIns="0" rIns="0" bIns="0" rtlCol="0"/>
          <a:lstStyle/>
          <a:p>
            <a:endParaRPr/>
          </a:p>
        </p:txBody>
      </p:sp>
      <p:sp>
        <p:nvSpPr>
          <p:cNvPr id="13" name="object 13"/>
          <p:cNvSpPr/>
          <p:nvPr/>
        </p:nvSpPr>
        <p:spPr>
          <a:xfrm>
            <a:off x="4316491" y="3056768"/>
            <a:ext cx="0" cy="252095"/>
          </a:xfrm>
          <a:custGeom>
            <a:avLst/>
            <a:gdLst/>
            <a:ahLst/>
            <a:cxnLst/>
            <a:rect l="l" t="t" r="r" b="b"/>
            <a:pathLst>
              <a:path h="252095">
                <a:moveTo>
                  <a:pt x="0" y="251799"/>
                </a:moveTo>
                <a:lnTo>
                  <a:pt x="0" y="0"/>
                </a:lnTo>
              </a:path>
            </a:pathLst>
          </a:custGeom>
          <a:ln w="19049">
            <a:solidFill>
              <a:srgbClr val="000000"/>
            </a:solidFill>
          </a:ln>
        </p:spPr>
        <p:txBody>
          <a:bodyPr wrap="square" lIns="0" tIns="0" rIns="0" bIns="0" rtlCol="0"/>
          <a:lstStyle/>
          <a:p>
            <a:endParaRPr/>
          </a:p>
        </p:txBody>
      </p:sp>
      <p:sp>
        <p:nvSpPr>
          <p:cNvPr id="14" name="object 14"/>
          <p:cNvSpPr/>
          <p:nvPr/>
        </p:nvSpPr>
        <p:spPr>
          <a:xfrm>
            <a:off x="4285016" y="2970319"/>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000000"/>
            </a:solidFill>
          </a:ln>
        </p:spPr>
        <p:txBody>
          <a:bodyPr wrap="square" lIns="0" tIns="0" rIns="0" bIns="0" rtlCol="0"/>
          <a:lstStyle/>
          <a:p>
            <a:endParaRPr/>
          </a:p>
        </p:txBody>
      </p:sp>
      <p:sp>
        <p:nvSpPr>
          <p:cNvPr id="15" name="object 15"/>
          <p:cNvSpPr/>
          <p:nvPr/>
        </p:nvSpPr>
        <p:spPr>
          <a:xfrm>
            <a:off x="4835415" y="2451649"/>
            <a:ext cx="522605" cy="274320"/>
          </a:xfrm>
          <a:custGeom>
            <a:avLst/>
            <a:gdLst/>
            <a:ahLst/>
            <a:cxnLst/>
            <a:rect l="l" t="t" r="r" b="b"/>
            <a:pathLst>
              <a:path w="522604" h="274319">
                <a:moveTo>
                  <a:pt x="0" y="0"/>
                </a:moveTo>
                <a:lnTo>
                  <a:pt x="28644" y="8200"/>
                </a:lnTo>
                <a:lnTo>
                  <a:pt x="69199" y="18641"/>
                </a:lnTo>
                <a:lnTo>
                  <a:pt x="118904" y="30961"/>
                </a:lnTo>
                <a:lnTo>
                  <a:pt x="174997" y="44801"/>
                </a:lnTo>
                <a:lnTo>
                  <a:pt x="234718" y="59801"/>
                </a:lnTo>
                <a:lnTo>
                  <a:pt x="295305" y="75601"/>
                </a:lnTo>
                <a:lnTo>
                  <a:pt x="353997" y="91843"/>
                </a:lnTo>
                <a:lnTo>
                  <a:pt x="408034" y="108165"/>
                </a:lnTo>
                <a:lnTo>
                  <a:pt x="454653" y="124208"/>
                </a:lnTo>
                <a:lnTo>
                  <a:pt x="491095" y="139613"/>
                </a:lnTo>
                <a:lnTo>
                  <a:pt x="522398" y="167069"/>
                </a:lnTo>
                <a:lnTo>
                  <a:pt x="508640" y="181960"/>
                </a:lnTo>
                <a:lnTo>
                  <a:pt x="472905" y="197058"/>
                </a:lnTo>
                <a:lnTo>
                  <a:pt x="420033" y="212103"/>
                </a:lnTo>
                <a:lnTo>
                  <a:pt x="354867" y="226835"/>
                </a:lnTo>
                <a:lnTo>
                  <a:pt x="282249" y="240994"/>
                </a:lnTo>
                <a:lnTo>
                  <a:pt x="235229" y="249426"/>
                </a:lnTo>
                <a:lnTo>
                  <a:pt x="188371" y="257469"/>
                </a:lnTo>
                <a:lnTo>
                  <a:pt x="142858" y="265062"/>
                </a:lnTo>
                <a:lnTo>
                  <a:pt x="99874" y="272144"/>
                </a:lnTo>
                <a:lnTo>
                  <a:pt x="89299" y="273894"/>
                </a:lnTo>
              </a:path>
            </a:pathLst>
          </a:custGeom>
          <a:ln w="19049">
            <a:solidFill>
              <a:srgbClr val="000000"/>
            </a:solidFill>
          </a:ln>
        </p:spPr>
        <p:txBody>
          <a:bodyPr wrap="square" lIns="0" tIns="0" rIns="0" bIns="0" rtlCol="0"/>
          <a:lstStyle/>
          <a:p>
            <a:endParaRPr/>
          </a:p>
        </p:txBody>
      </p:sp>
      <p:sp>
        <p:nvSpPr>
          <p:cNvPr id="16" name="object 16"/>
          <p:cNvSpPr/>
          <p:nvPr/>
        </p:nvSpPr>
        <p:spPr>
          <a:xfrm>
            <a:off x="4839615" y="2694569"/>
            <a:ext cx="90805" cy="62230"/>
          </a:xfrm>
          <a:custGeom>
            <a:avLst/>
            <a:gdLst/>
            <a:ahLst/>
            <a:cxnLst/>
            <a:rect l="l" t="t" r="r" b="b"/>
            <a:pathLst>
              <a:path w="90804" h="62230">
                <a:moveTo>
                  <a:pt x="79574" y="0"/>
                </a:moveTo>
                <a:lnTo>
                  <a:pt x="0" y="46199"/>
                </a:lnTo>
                <a:lnTo>
                  <a:pt x="90649" y="61949"/>
                </a:lnTo>
                <a:lnTo>
                  <a:pt x="79574" y="0"/>
                </a:lnTo>
                <a:close/>
              </a:path>
            </a:pathLst>
          </a:custGeom>
          <a:ln w="19049">
            <a:solidFill>
              <a:srgbClr val="000000"/>
            </a:solidFill>
          </a:ln>
        </p:spPr>
        <p:txBody>
          <a:bodyPr wrap="square" lIns="0" tIns="0" rIns="0" bIns="0" rtlCol="0"/>
          <a:lstStyle/>
          <a:p>
            <a:endParaRPr/>
          </a:p>
        </p:txBody>
      </p:sp>
      <p:sp>
        <p:nvSpPr>
          <p:cNvPr id="17" name="object 17"/>
          <p:cNvSpPr/>
          <p:nvPr/>
        </p:nvSpPr>
        <p:spPr>
          <a:xfrm>
            <a:off x="3612692" y="850885"/>
            <a:ext cx="1360805" cy="1278890"/>
          </a:xfrm>
          <a:custGeom>
            <a:avLst/>
            <a:gdLst/>
            <a:ahLst/>
            <a:cxnLst/>
            <a:rect l="l" t="t" r="r" b="b"/>
            <a:pathLst>
              <a:path w="1360804" h="1278889">
                <a:moveTo>
                  <a:pt x="0" y="639298"/>
                </a:moveTo>
                <a:lnTo>
                  <a:pt x="1708" y="593642"/>
                </a:lnTo>
                <a:lnTo>
                  <a:pt x="6756" y="548853"/>
                </a:lnTo>
                <a:lnTo>
                  <a:pt x="15029" y="505038"/>
                </a:lnTo>
                <a:lnTo>
                  <a:pt x="26412" y="462305"/>
                </a:lnTo>
                <a:lnTo>
                  <a:pt x="40790" y="420764"/>
                </a:lnTo>
                <a:lnTo>
                  <a:pt x="58046" y="380522"/>
                </a:lnTo>
                <a:lnTo>
                  <a:pt x="78067" y="341687"/>
                </a:lnTo>
                <a:lnTo>
                  <a:pt x="100738" y="304367"/>
                </a:lnTo>
                <a:lnTo>
                  <a:pt x="125942" y="268672"/>
                </a:lnTo>
                <a:lnTo>
                  <a:pt x="153565" y="234708"/>
                </a:lnTo>
                <a:lnTo>
                  <a:pt x="183492" y="202584"/>
                </a:lnTo>
                <a:lnTo>
                  <a:pt x="215608" y="172408"/>
                </a:lnTo>
                <a:lnTo>
                  <a:pt x="249797" y="144289"/>
                </a:lnTo>
                <a:lnTo>
                  <a:pt x="285944" y="118335"/>
                </a:lnTo>
                <a:lnTo>
                  <a:pt x="323934" y="94653"/>
                </a:lnTo>
                <a:lnTo>
                  <a:pt x="363653" y="73352"/>
                </a:lnTo>
                <a:lnTo>
                  <a:pt x="404985" y="54540"/>
                </a:lnTo>
                <a:lnTo>
                  <a:pt x="447814" y="38326"/>
                </a:lnTo>
                <a:lnTo>
                  <a:pt x="492026" y="24817"/>
                </a:lnTo>
                <a:lnTo>
                  <a:pt x="537506" y="14121"/>
                </a:lnTo>
                <a:lnTo>
                  <a:pt x="584138" y="6348"/>
                </a:lnTo>
                <a:lnTo>
                  <a:pt x="631807" y="1605"/>
                </a:lnTo>
                <a:lnTo>
                  <a:pt x="680398" y="0"/>
                </a:lnTo>
                <a:lnTo>
                  <a:pt x="729400" y="1658"/>
                </a:lnTo>
                <a:lnTo>
                  <a:pt x="777865" y="6590"/>
                </a:lnTo>
                <a:lnTo>
                  <a:pt x="825620" y="14729"/>
                </a:lnTo>
                <a:lnTo>
                  <a:pt x="872495" y="26006"/>
                </a:lnTo>
                <a:lnTo>
                  <a:pt x="918316" y="40357"/>
                </a:lnTo>
                <a:lnTo>
                  <a:pt x="962914" y="57713"/>
                </a:lnTo>
                <a:lnTo>
                  <a:pt x="1006115" y="78009"/>
                </a:lnTo>
                <a:lnTo>
                  <a:pt x="1047748" y="101177"/>
                </a:lnTo>
                <a:lnTo>
                  <a:pt x="1087641" y="127150"/>
                </a:lnTo>
                <a:lnTo>
                  <a:pt x="1125623" y="155862"/>
                </a:lnTo>
                <a:lnTo>
                  <a:pt x="1161522" y="187247"/>
                </a:lnTo>
                <a:lnTo>
                  <a:pt x="1198109" y="224459"/>
                </a:lnTo>
                <a:lnTo>
                  <a:pt x="1231245" y="264021"/>
                </a:lnTo>
                <a:lnTo>
                  <a:pt x="1260837" y="305716"/>
                </a:lnTo>
                <a:lnTo>
                  <a:pt x="1286790" y="349330"/>
                </a:lnTo>
                <a:lnTo>
                  <a:pt x="1309009" y="394649"/>
                </a:lnTo>
                <a:lnTo>
                  <a:pt x="1327401" y="441458"/>
                </a:lnTo>
                <a:lnTo>
                  <a:pt x="1341870" y="489542"/>
                </a:lnTo>
                <a:lnTo>
                  <a:pt x="1352322" y="538686"/>
                </a:lnTo>
                <a:lnTo>
                  <a:pt x="1358662" y="588677"/>
                </a:lnTo>
                <a:lnTo>
                  <a:pt x="1360797" y="639298"/>
                </a:lnTo>
                <a:lnTo>
                  <a:pt x="1359088" y="684954"/>
                </a:lnTo>
                <a:lnTo>
                  <a:pt x="1354040" y="729744"/>
                </a:lnTo>
                <a:lnTo>
                  <a:pt x="1345767" y="773559"/>
                </a:lnTo>
                <a:lnTo>
                  <a:pt x="1334384" y="816291"/>
                </a:lnTo>
                <a:lnTo>
                  <a:pt x="1320007" y="857832"/>
                </a:lnTo>
                <a:lnTo>
                  <a:pt x="1302750" y="898075"/>
                </a:lnTo>
                <a:lnTo>
                  <a:pt x="1282729" y="936910"/>
                </a:lnTo>
                <a:lnTo>
                  <a:pt x="1260059" y="974229"/>
                </a:lnTo>
                <a:lnTo>
                  <a:pt x="1234854" y="1009925"/>
                </a:lnTo>
                <a:lnTo>
                  <a:pt x="1207231" y="1043889"/>
                </a:lnTo>
                <a:lnTo>
                  <a:pt x="1177304" y="1076012"/>
                </a:lnTo>
                <a:lnTo>
                  <a:pt x="1145189" y="1106188"/>
                </a:lnTo>
                <a:lnTo>
                  <a:pt x="1111000" y="1134307"/>
                </a:lnTo>
                <a:lnTo>
                  <a:pt x="1074852" y="1160262"/>
                </a:lnTo>
                <a:lnTo>
                  <a:pt x="1036862" y="1183944"/>
                </a:lnTo>
                <a:lnTo>
                  <a:pt x="997143" y="1205244"/>
                </a:lnTo>
                <a:lnTo>
                  <a:pt x="955812" y="1224056"/>
                </a:lnTo>
                <a:lnTo>
                  <a:pt x="912982" y="1240271"/>
                </a:lnTo>
                <a:lnTo>
                  <a:pt x="868770" y="1253780"/>
                </a:lnTo>
                <a:lnTo>
                  <a:pt x="823291" y="1264475"/>
                </a:lnTo>
                <a:lnTo>
                  <a:pt x="776659" y="1272248"/>
                </a:lnTo>
                <a:lnTo>
                  <a:pt x="728989" y="1276992"/>
                </a:lnTo>
                <a:lnTo>
                  <a:pt x="680398" y="1278597"/>
                </a:lnTo>
                <a:lnTo>
                  <a:pt x="631807" y="1276992"/>
                </a:lnTo>
                <a:lnTo>
                  <a:pt x="584138" y="1272248"/>
                </a:lnTo>
                <a:lnTo>
                  <a:pt x="537506" y="1264475"/>
                </a:lnTo>
                <a:lnTo>
                  <a:pt x="492026" y="1253780"/>
                </a:lnTo>
                <a:lnTo>
                  <a:pt x="447814" y="1240271"/>
                </a:lnTo>
                <a:lnTo>
                  <a:pt x="404985" y="1224056"/>
                </a:lnTo>
                <a:lnTo>
                  <a:pt x="363653" y="1205244"/>
                </a:lnTo>
                <a:lnTo>
                  <a:pt x="323934" y="1183944"/>
                </a:lnTo>
                <a:lnTo>
                  <a:pt x="285944" y="1160262"/>
                </a:lnTo>
                <a:lnTo>
                  <a:pt x="249797" y="1134307"/>
                </a:lnTo>
                <a:lnTo>
                  <a:pt x="215608" y="1106188"/>
                </a:lnTo>
                <a:lnTo>
                  <a:pt x="183492" y="1076012"/>
                </a:lnTo>
                <a:lnTo>
                  <a:pt x="153565" y="1043889"/>
                </a:lnTo>
                <a:lnTo>
                  <a:pt x="125942" y="1009925"/>
                </a:lnTo>
                <a:lnTo>
                  <a:pt x="100738" y="974229"/>
                </a:lnTo>
                <a:lnTo>
                  <a:pt x="78067" y="936910"/>
                </a:lnTo>
                <a:lnTo>
                  <a:pt x="58046" y="898075"/>
                </a:lnTo>
                <a:lnTo>
                  <a:pt x="40790" y="857832"/>
                </a:lnTo>
                <a:lnTo>
                  <a:pt x="26412" y="816291"/>
                </a:lnTo>
                <a:lnTo>
                  <a:pt x="15029" y="773559"/>
                </a:lnTo>
                <a:lnTo>
                  <a:pt x="6756" y="729744"/>
                </a:lnTo>
                <a:lnTo>
                  <a:pt x="1708" y="684954"/>
                </a:lnTo>
                <a:lnTo>
                  <a:pt x="0" y="639298"/>
                </a:lnTo>
                <a:close/>
              </a:path>
            </a:pathLst>
          </a:custGeom>
          <a:ln w="19049">
            <a:solidFill>
              <a:srgbClr val="FF0000"/>
            </a:solidFill>
          </a:ln>
        </p:spPr>
        <p:txBody>
          <a:bodyPr wrap="square" lIns="0" tIns="0" rIns="0" bIns="0" rtlCol="0"/>
          <a:lstStyle/>
          <a:p>
            <a:endParaRPr/>
          </a:p>
        </p:txBody>
      </p:sp>
      <p:sp>
        <p:nvSpPr>
          <p:cNvPr id="18" name="object 18"/>
          <p:cNvSpPr txBox="1"/>
          <p:nvPr/>
        </p:nvSpPr>
        <p:spPr>
          <a:xfrm>
            <a:off x="5113711" y="1040032"/>
            <a:ext cx="2446655" cy="1084580"/>
          </a:xfrm>
          <a:prstGeom prst="rect">
            <a:avLst/>
          </a:prstGeom>
        </p:spPr>
        <p:txBody>
          <a:bodyPr vert="horz" wrap="square" lIns="0" tIns="0" rIns="0" bIns="0" rtlCol="0">
            <a:spAutoFit/>
          </a:bodyPr>
          <a:lstStyle/>
          <a:p>
            <a:pPr marL="12700" marR="5080">
              <a:lnSpc>
                <a:spcPts val="2850"/>
              </a:lnSpc>
            </a:pPr>
            <a:r>
              <a:rPr sz="2400" spc="-5" dirty="0">
                <a:solidFill>
                  <a:srgbClr val="FF0000"/>
                </a:solidFill>
                <a:latin typeface="Arial"/>
                <a:cs typeface="Arial"/>
              </a:rPr>
              <a:t>usually want to  predict a vector</a:t>
            </a:r>
            <a:r>
              <a:rPr sz="2400" spc="-35" dirty="0">
                <a:solidFill>
                  <a:srgbClr val="FF0000"/>
                </a:solidFill>
                <a:latin typeface="Arial"/>
                <a:cs typeface="Arial"/>
              </a:rPr>
              <a:t> </a:t>
            </a:r>
            <a:r>
              <a:rPr sz="2400" spc="-5" dirty="0">
                <a:solidFill>
                  <a:srgbClr val="FF0000"/>
                </a:solidFill>
                <a:latin typeface="Arial"/>
                <a:cs typeface="Arial"/>
              </a:rPr>
              <a:t>at  some time</a:t>
            </a:r>
            <a:r>
              <a:rPr sz="2400" spc="-50" dirty="0">
                <a:solidFill>
                  <a:srgbClr val="FF0000"/>
                </a:solidFill>
                <a:latin typeface="Arial"/>
                <a:cs typeface="Arial"/>
              </a:rPr>
              <a:t> </a:t>
            </a:r>
            <a:r>
              <a:rPr sz="2400" spc="-5" dirty="0">
                <a:solidFill>
                  <a:srgbClr val="FF0000"/>
                </a:solidFill>
                <a:latin typeface="Arial"/>
                <a:cs typeface="Arial"/>
              </a:rPr>
              <a:t>steps</a:t>
            </a:r>
            <a:endParaRPr sz="2400">
              <a:latin typeface="Arial"/>
              <a:cs typeface="Arial"/>
            </a:endParaRPr>
          </a:p>
        </p:txBody>
      </p:sp>
      <p:sp>
        <p:nvSpPr>
          <p:cNvPr id="19" name="object 1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20" name="object 2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21" name="object 2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22" name="object 2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14</a:t>
            </a:r>
            <a:endParaRPr sz="2000">
              <a:latin typeface="Arial"/>
              <a:cs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xfrm>
            <a:off x="1916776" y="39135"/>
            <a:ext cx="5307965" cy="556895"/>
          </a:xfrm>
          <a:prstGeom prst="rect">
            <a:avLst/>
          </a:prstGeom>
        </p:spPr>
        <p:txBody>
          <a:bodyPr vert="horz" wrap="square" lIns="0" tIns="0" rIns="0" bIns="0" rtlCol="0">
            <a:spAutoFit/>
          </a:bodyPr>
          <a:lstStyle/>
          <a:p>
            <a:pPr marL="12700">
              <a:lnSpc>
                <a:spcPct val="100000"/>
              </a:lnSpc>
            </a:pPr>
            <a:r>
              <a:rPr spc="-5" dirty="0"/>
              <a:t>Recurrent Neural</a:t>
            </a:r>
            <a:r>
              <a:rPr spc="-10" dirty="0"/>
              <a:t> </a:t>
            </a:r>
            <a:r>
              <a:rPr spc="-5" dirty="0"/>
              <a:t>Network</a:t>
            </a:r>
          </a:p>
        </p:txBody>
      </p:sp>
      <p:sp>
        <p:nvSpPr>
          <p:cNvPr id="5" name="object 5"/>
          <p:cNvSpPr/>
          <p:nvPr/>
        </p:nvSpPr>
        <p:spPr>
          <a:xfrm>
            <a:off x="7703134" y="3257668"/>
            <a:ext cx="420370" cy="916305"/>
          </a:xfrm>
          <a:custGeom>
            <a:avLst/>
            <a:gdLst/>
            <a:ahLst/>
            <a:cxnLst/>
            <a:rect l="l" t="t" r="r" b="b"/>
            <a:pathLst>
              <a:path w="420370" h="916304">
                <a:moveTo>
                  <a:pt x="0" y="0"/>
                </a:moveTo>
                <a:lnTo>
                  <a:pt x="419874" y="0"/>
                </a:lnTo>
                <a:lnTo>
                  <a:pt x="419874" y="915698"/>
                </a:lnTo>
                <a:lnTo>
                  <a:pt x="0" y="915698"/>
                </a:lnTo>
                <a:lnTo>
                  <a:pt x="0" y="0"/>
                </a:lnTo>
                <a:close/>
              </a:path>
            </a:pathLst>
          </a:custGeom>
          <a:solidFill>
            <a:srgbClr val="F4CCCC"/>
          </a:solidFill>
        </p:spPr>
        <p:txBody>
          <a:bodyPr wrap="square" lIns="0" tIns="0" rIns="0" bIns="0" rtlCol="0"/>
          <a:lstStyle/>
          <a:p>
            <a:endParaRPr/>
          </a:p>
        </p:txBody>
      </p:sp>
      <p:sp>
        <p:nvSpPr>
          <p:cNvPr id="6" name="object 6"/>
          <p:cNvSpPr/>
          <p:nvPr/>
        </p:nvSpPr>
        <p:spPr>
          <a:xfrm>
            <a:off x="7703134" y="3257668"/>
            <a:ext cx="420370" cy="916305"/>
          </a:xfrm>
          <a:custGeom>
            <a:avLst/>
            <a:gdLst/>
            <a:ahLst/>
            <a:cxnLst/>
            <a:rect l="l" t="t" r="r" b="b"/>
            <a:pathLst>
              <a:path w="420370" h="916304">
                <a:moveTo>
                  <a:pt x="0" y="0"/>
                </a:moveTo>
                <a:lnTo>
                  <a:pt x="419874" y="0"/>
                </a:lnTo>
                <a:lnTo>
                  <a:pt x="419874" y="915698"/>
                </a:lnTo>
                <a:lnTo>
                  <a:pt x="0" y="915698"/>
                </a:lnTo>
                <a:lnTo>
                  <a:pt x="0" y="0"/>
                </a:lnTo>
                <a:close/>
              </a:path>
            </a:pathLst>
          </a:custGeom>
          <a:ln w="9524">
            <a:solidFill>
              <a:srgbClr val="000000"/>
            </a:solidFill>
          </a:ln>
        </p:spPr>
        <p:txBody>
          <a:bodyPr wrap="square" lIns="0" tIns="0" rIns="0" bIns="0" rtlCol="0"/>
          <a:lstStyle/>
          <a:p>
            <a:endParaRPr/>
          </a:p>
        </p:txBody>
      </p:sp>
      <p:sp>
        <p:nvSpPr>
          <p:cNvPr id="7" name="object 7"/>
          <p:cNvSpPr txBox="1"/>
          <p:nvPr/>
        </p:nvSpPr>
        <p:spPr>
          <a:xfrm>
            <a:off x="7843225" y="3568254"/>
            <a:ext cx="139700" cy="285115"/>
          </a:xfrm>
          <a:prstGeom prst="rect">
            <a:avLst/>
          </a:prstGeom>
        </p:spPr>
        <p:txBody>
          <a:bodyPr vert="horz" wrap="square" lIns="0" tIns="0" rIns="0" bIns="0" rtlCol="0">
            <a:spAutoFit/>
          </a:bodyPr>
          <a:lstStyle/>
          <a:p>
            <a:pPr marL="12700">
              <a:lnSpc>
                <a:spcPct val="100000"/>
              </a:lnSpc>
            </a:pPr>
            <a:r>
              <a:rPr sz="1800" dirty="0">
                <a:latin typeface="Arial"/>
                <a:cs typeface="Arial"/>
              </a:rPr>
              <a:t>x</a:t>
            </a:r>
            <a:endParaRPr sz="1800">
              <a:latin typeface="Arial"/>
              <a:cs typeface="Arial"/>
            </a:endParaRPr>
          </a:p>
        </p:txBody>
      </p:sp>
      <p:sp>
        <p:nvSpPr>
          <p:cNvPr id="8" name="object 8"/>
          <p:cNvSpPr/>
          <p:nvPr/>
        </p:nvSpPr>
        <p:spPr>
          <a:xfrm>
            <a:off x="7396384" y="2234450"/>
            <a:ext cx="1033780" cy="657225"/>
          </a:xfrm>
          <a:custGeom>
            <a:avLst/>
            <a:gdLst/>
            <a:ahLst/>
            <a:cxnLst/>
            <a:rect l="l" t="t" r="r" b="b"/>
            <a:pathLst>
              <a:path w="1033779" h="657225">
                <a:moveTo>
                  <a:pt x="0" y="0"/>
                </a:moveTo>
                <a:lnTo>
                  <a:pt x="1033372" y="0"/>
                </a:lnTo>
                <a:lnTo>
                  <a:pt x="1033372" y="657193"/>
                </a:lnTo>
                <a:lnTo>
                  <a:pt x="0" y="657193"/>
                </a:lnTo>
                <a:lnTo>
                  <a:pt x="0" y="0"/>
                </a:lnTo>
                <a:close/>
              </a:path>
            </a:pathLst>
          </a:custGeom>
          <a:solidFill>
            <a:srgbClr val="38751C"/>
          </a:solidFill>
        </p:spPr>
        <p:txBody>
          <a:bodyPr wrap="square" lIns="0" tIns="0" rIns="0" bIns="0" rtlCol="0"/>
          <a:lstStyle/>
          <a:p>
            <a:endParaRPr/>
          </a:p>
        </p:txBody>
      </p:sp>
      <p:sp>
        <p:nvSpPr>
          <p:cNvPr id="9" name="object 9"/>
          <p:cNvSpPr txBox="1"/>
          <p:nvPr/>
        </p:nvSpPr>
        <p:spPr>
          <a:xfrm>
            <a:off x="7652741" y="2415780"/>
            <a:ext cx="520700" cy="285115"/>
          </a:xfrm>
          <a:prstGeom prst="rect">
            <a:avLst/>
          </a:prstGeom>
        </p:spPr>
        <p:txBody>
          <a:bodyPr vert="horz" wrap="square" lIns="0" tIns="0" rIns="0" bIns="0" rtlCol="0">
            <a:spAutoFit/>
          </a:bodyPr>
          <a:lstStyle/>
          <a:p>
            <a:pPr marL="12700">
              <a:lnSpc>
                <a:spcPct val="100000"/>
              </a:lnSpc>
            </a:pPr>
            <a:r>
              <a:rPr sz="1800" spc="-5" dirty="0">
                <a:solidFill>
                  <a:srgbClr val="FFFFFF"/>
                </a:solidFill>
                <a:latin typeface="Arial"/>
                <a:cs typeface="Arial"/>
              </a:rPr>
              <a:t>RNN</a:t>
            </a:r>
            <a:endParaRPr sz="1800">
              <a:latin typeface="Arial"/>
              <a:cs typeface="Arial"/>
            </a:endParaRPr>
          </a:p>
        </p:txBody>
      </p:sp>
      <p:sp>
        <p:nvSpPr>
          <p:cNvPr id="10" name="object 10"/>
          <p:cNvSpPr txBox="1"/>
          <p:nvPr/>
        </p:nvSpPr>
        <p:spPr>
          <a:xfrm>
            <a:off x="7703134" y="970130"/>
            <a:ext cx="420370" cy="916305"/>
          </a:xfrm>
          <a:prstGeom prst="rect">
            <a:avLst/>
          </a:prstGeom>
          <a:solidFill>
            <a:srgbClr val="C8DAF7"/>
          </a:solidFill>
          <a:ln w="9524">
            <a:solidFill>
              <a:srgbClr val="000000"/>
            </a:solidFill>
          </a:ln>
        </p:spPr>
        <p:txBody>
          <a:bodyPr vert="horz" wrap="square" lIns="0" tIns="6350" rIns="0" bIns="0" rtlCol="0">
            <a:spAutoFit/>
          </a:bodyPr>
          <a:lstStyle/>
          <a:p>
            <a:pPr>
              <a:lnSpc>
                <a:spcPct val="100000"/>
              </a:lnSpc>
              <a:spcBef>
                <a:spcPts val="50"/>
              </a:spcBef>
            </a:pPr>
            <a:endParaRPr sz="2050">
              <a:latin typeface="Times New Roman"/>
              <a:cs typeface="Times New Roman"/>
            </a:endParaRPr>
          </a:p>
          <a:p>
            <a:pPr algn="ctr">
              <a:lnSpc>
                <a:spcPct val="100000"/>
              </a:lnSpc>
            </a:pPr>
            <a:r>
              <a:rPr sz="1800" dirty="0">
                <a:latin typeface="Arial"/>
                <a:cs typeface="Arial"/>
              </a:rPr>
              <a:t>y</a:t>
            </a:r>
            <a:endParaRPr sz="1800">
              <a:latin typeface="Arial"/>
              <a:cs typeface="Arial"/>
            </a:endParaRPr>
          </a:p>
        </p:txBody>
      </p:sp>
      <p:sp>
        <p:nvSpPr>
          <p:cNvPr id="11" name="object 11"/>
          <p:cNvSpPr/>
          <p:nvPr/>
        </p:nvSpPr>
        <p:spPr>
          <a:xfrm>
            <a:off x="7913084" y="2000065"/>
            <a:ext cx="0" cy="234950"/>
          </a:xfrm>
          <a:custGeom>
            <a:avLst/>
            <a:gdLst/>
            <a:ahLst/>
            <a:cxnLst/>
            <a:rect l="l" t="t" r="r" b="b"/>
            <a:pathLst>
              <a:path h="234950">
                <a:moveTo>
                  <a:pt x="0" y="234384"/>
                </a:moveTo>
                <a:lnTo>
                  <a:pt x="0" y="0"/>
                </a:lnTo>
              </a:path>
            </a:pathLst>
          </a:custGeom>
          <a:ln w="19049">
            <a:solidFill>
              <a:srgbClr val="000000"/>
            </a:solidFill>
          </a:ln>
        </p:spPr>
        <p:txBody>
          <a:bodyPr wrap="square" lIns="0" tIns="0" rIns="0" bIns="0" rtlCol="0"/>
          <a:lstStyle/>
          <a:p>
            <a:endParaRPr/>
          </a:p>
        </p:txBody>
      </p:sp>
      <p:sp>
        <p:nvSpPr>
          <p:cNvPr id="12" name="object 12"/>
          <p:cNvSpPr/>
          <p:nvPr/>
        </p:nvSpPr>
        <p:spPr>
          <a:xfrm>
            <a:off x="7881608" y="1913616"/>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000000"/>
            </a:solidFill>
          </a:ln>
        </p:spPr>
        <p:txBody>
          <a:bodyPr wrap="square" lIns="0" tIns="0" rIns="0" bIns="0" rtlCol="0"/>
          <a:lstStyle/>
          <a:p>
            <a:endParaRPr/>
          </a:p>
        </p:txBody>
      </p:sp>
      <p:sp>
        <p:nvSpPr>
          <p:cNvPr id="13" name="object 13"/>
          <p:cNvSpPr/>
          <p:nvPr/>
        </p:nvSpPr>
        <p:spPr>
          <a:xfrm>
            <a:off x="7913084" y="3005868"/>
            <a:ext cx="0" cy="252095"/>
          </a:xfrm>
          <a:custGeom>
            <a:avLst/>
            <a:gdLst/>
            <a:ahLst/>
            <a:cxnLst/>
            <a:rect l="l" t="t" r="r" b="b"/>
            <a:pathLst>
              <a:path h="252095">
                <a:moveTo>
                  <a:pt x="0" y="251799"/>
                </a:moveTo>
                <a:lnTo>
                  <a:pt x="0" y="0"/>
                </a:lnTo>
              </a:path>
            </a:pathLst>
          </a:custGeom>
          <a:ln w="19049">
            <a:solidFill>
              <a:srgbClr val="000000"/>
            </a:solidFill>
          </a:ln>
        </p:spPr>
        <p:txBody>
          <a:bodyPr wrap="square" lIns="0" tIns="0" rIns="0" bIns="0" rtlCol="0"/>
          <a:lstStyle/>
          <a:p>
            <a:endParaRPr/>
          </a:p>
        </p:txBody>
      </p:sp>
      <p:sp>
        <p:nvSpPr>
          <p:cNvPr id="14" name="object 14"/>
          <p:cNvSpPr/>
          <p:nvPr/>
        </p:nvSpPr>
        <p:spPr>
          <a:xfrm>
            <a:off x="7881608" y="2919419"/>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000000"/>
            </a:solidFill>
          </a:ln>
        </p:spPr>
        <p:txBody>
          <a:bodyPr wrap="square" lIns="0" tIns="0" rIns="0" bIns="0" rtlCol="0"/>
          <a:lstStyle/>
          <a:p>
            <a:endParaRPr/>
          </a:p>
        </p:txBody>
      </p:sp>
      <p:sp>
        <p:nvSpPr>
          <p:cNvPr id="15" name="object 15"/>
          <p:cNvSpPr/>
          <p:nvPr/>
        </p:nvSpPr>
        <p:spPr>
          <a:xfrm>
            <a:off x="8432007" y="2400750"/>
            <a:ext cx="522605" cy="274320"/>
          </a:xfrm>
          <a:custGeom>
            <a:avLst/>
            <a:gdLst/>
            <a:ahLst/>
            <a:cxnLst/>
            <a:rect l="l" t="t" r="r" b="b"/>
            <a:pathLst>
              <a:path w="522604" h="274319">
                <a:moveTo>
                  <a:pt x="0" y="0"/>
                </a:moveTo>
                <a:lnTo>
                  <a:pt x="28644" y="8200"/>
                </a:lnTo>
                <a:lnTo>
                  <a:pt x="69199" y="18641"/>
                </a:lnTo>
                <a:lnTo>
                  <a:pt x="118904" y="30961"/>
                </a:lnTo>
                <a:lnTo>
                  <a:pt x="174997" y="44801"/>
                </a:lnTo>
                <a:lnTo>
                  <a:pt x="234718" y="59801"/>
                </a:lnTo>
                <a:lnTo>
                  <a:pt x="295305" y="75601"/>
                </a:lnTo>
                <a:lnTo>
                  <a:pt x="353997" y="91843"/>
                </a:lnTo>
                <a:lnTo>
                  <a:pt x="408034" y="108165"/>
                </a:lnTo>
                <a:lnTo>
                  <a:pt x="454653" y="124208"/>
                </a:lnTo>
                <a:lnTo>
                  <a:pt x="491095" y="139613"/>
                </a:lnTo>
                <a:lnTo>
                  <a:pt x="522398" y="167069"/>
                </a:lnTo>
                <a:lnTo>
                  <a:pt x="508640" y="181960"/>
                </a:lnTo>
                <a:lnTo>
                  <a:pt x="472905" y="197058"/>
                </a:lnTo>
                <a:lnTo>
                  <a:pt x="420033" y="212103"/>
                </a:lnTo>
                <a:lnTo>
                  <a:pt x="354867" y="226835"/>
                </a:lnTo>
                <a:lnTo>
                  <a:pt x="282249" y="240994"/>
                </a:lnTo>
                <a:lnTo>
                  <a:pt x="235229" y="249426"/>
                </a:lnTo>
                <a:lnTo>
                  <a:pt x="188371" y="257469"/>
                </a:lnTo>
                <a:lnTo>
                  <a:pt x="142858" y="265062"/>
                </a:lnTo>
                <a:lnTo>
                  <a:pt x="99874" y="272144"/>
                </a:lnTo>
                <a:lnTo>
                  <a:pt x="89299" y="273894"/>
                </a:lnTo>
              </a:path>
            </a:pathLst>
          </a:custGeom>
          <a:ln w="19049">
            <a:solidFill>
              <a:srgbClr val="000000"/>
            </a:solidFill>
          </a:ln>
        </p:spPr>
        <p:txBody>
          <a:bodyPr wrap="square" lIns="0" tIns="0" rIns="0" bIns="0" rtlCol="0"/>
          <a:lstStyle/>
          <a:p>
            <a:endParaRPr/>
          </a:p>
        </p:txBody>
      </p:sp>
      <p:sp>
        <p:nvSpPr>
          <p:cNvPr id="16" name="object 16"/>
          <p:cNvSpPr/>
          <p:nvPr/>
        </p:nvSpPr>
        <p:spPr>
          <a:xfrm>
            <a:off x="8436208" y="2643669"/>
            <a:ext cx="90805" cy="62230"/>
          </a:xfrm>
          <a:custGeom>
            <a:avLst/>
            <a:gdLst/>
            <a:ahLst/>
            <a:cxnLst/>
            <a:rect l="l" t="t" r="r" b="b"/>
            <a:pathLst>
              <a:path w="90804" h="62230">
                <a:moveTo>
                  <a:pt x="79574" y="0"/>
                </a:moveTo>
                <a:lnTo>
                  <a:pt x="0" y="46199"/>
                </a:lnTo>
                <a:lnTo>
                  <a:pt x="90649" y="61949"/>
                </a:lnTo>
                <a:lnTo>
                  <a:pt x="79574" y="0"/>
                </a:lnTo>
                <a:close/>
              </a:path>
            </a:pathLst>
          </a:custGeom>
          <a:ln w="19049">
            <a:solidFill>
              <a:srgbClr val="000000"/>
            </a:solidFill>
          </a:ln>
        </p:spPr>
        <p:txBody>
          <a:bodyPr wrap="square" lIns="0" tIns="0" rIns="0" bIns="0" rtlCol="0"/>
          <a:lstStyle/>
          <a:p>
            <a:endParaRPr/>
          </a:p>
        </p:txBody>
      </p:sp>
      <p:sp>
        <p:nvSpPr>
          <p:cNvPr id="17" name="object 17"/>
          <p:cNvSpPr txBox="1"/>
          <p:nvPr/>
        </p:nvSpPr>
        <p:spPr>
          <a:xfrm>
            <a:off x="334749" y="1008233"/>
            <a:ext cx="4977765" cy="563245"/>
          </a:xfrm>
          <a:prstGeom prst="rect">
            <a:avLst/>
          </a:prstGeom>
        </p:spPr>
        <p:txBody>
          <a:bodyPr vert="horz" wrap="square" lIns="0" tIns="0" rIns="0" bIns="0" rtlCol="0">
            <a:spAutoFit/>
          </a:bodyPr>
          <a:lstStyle/>
          <a:p>
            <a:pPr marL="12700" marR="5080">
              <a:lnSpc>
                <a:spcPct val="100699"/>
              </a:lnSpc>
            </a:pPr>
            <a:r>
              <a:rPr sz="1800" spc="-5" dirty="0">
                <a:latin typeface="Arial"/>
                <a:cs typeface="Arial"/>
              </a:rPr>
              <a:t>We can process a sequence of vectors </a:t>
            </a:r>
            <a:r>
              <a:rPr sz="1800" b="1" spc="-5" dirty="0">
                <a:latin typeface="Arial"/>
                <a:cs typeface="Arial"/>
              </a:rPr>
              <a:t>x </a:t>
            </a:r>
            <a:r>
              <a:rPr sz="1800" spc="-5" dirty="0">
                <a:latin typeface="Arial"/>
                <a:cs typeface="Arial"/>
              </a:rPr>
              <a:t>by  applying a recurrence formula at every time</a:t>
            </a:r>
            <a:r>
              <a:rPr sz="1800" spc="90" dirty="0">
                <a:latin typeface="Arial"/>
                <a:cs typeface="Arial"/>
              </a:rPr>
              <a:t> </a:t>
            </a:r>
            <a:r>
              <a:rPr sz="1800" spc="-5" dirty="0">
                <a:latin typeface="Arial"/>
                <a:cs typeface="Arial"/>
              </a:rPr>
              <a:t>step:</a:t>
            </a:r>
            <a:endParaRPr sz="1800">
              <a:latin typeface="Arial"/>
              <a:cs typeface="Arial"/>
            </a:endParaRPr>
          </a:p>
        </p:txBody>
      </p:sp>
      <p:sp>
        <p:nvSpPr>
          <p:cNvPr id="18" name="object 18"/>
          <p:cNvSpPr/>
          <p:nvPr/>
        </p:nvSpPr>
        <p:spPr>
          <a:xfrm>
            <a:off x="1861243" y="2069895"/>
            <a:ext cx="3955642" cy="655373"/>
          </a:xfrm>
          <a:prstGeom prst="rect">
            <a:avLst/>
          </a:prstGeom>
          <a:blipFill>
            <a:blip r:embed="rId3" cstate="print"/>
            <a:stretch>
              <a:fillRect/>
            </a:stretch>
          </a:blipFill>
        </p:spPr>
        <p:txBody>
          <a:bodyPr wrap="square" lIns="0" tIns="0" rIns="0" bIns="0" rtlCol="0"/>
          <a:lstStyle/>
          <a:p>
            <a:endParaRPr/>
          </a:p>
        </p:txBody>
      </p:sp>
      <p:sp>
        <p:nvSpPr>
          <p:cNvPr id="19" name="object 19"/>
          <p:cNvSpPr/>
          <p:nvPr/>
        </p:nvSpPr>
        <p:spPr>
          <a:xfrm>
            <a:off x="1794396" y="2069895"/>
            <a:ext cx="621030" cy="614680"/>
          </a:xfrm>
          <a:custGeom>
            <a:avLst/>
            <a:gdLst/>
            <a:ahLst/>
            <a:cxnLst/>
            <a:rect l="l" t="t" r="r" b="b"/>
            <a:pathLst>
              <a:path w="621030" h="614680">
                <a:moveTo>
                  <a:pt x="0" y="0"/>
                </a:moveTo>
                <a:lnTo>
                  <a:pt x="620698" y="0"/>
                </a:lnTo>
                <a:lnTo>
                  <a:pt x="620698" y="614098"/>
                </a:lnTo>
                <a:lnTo>
                  <a:pt x="0" y="614098"/>
                </a:lnTo>
                <a:lnTo>
                  <a:pt x="0" y="0"/>
                </a:lnTo>
                <a:close/>
              </a:path>
            </a:pathLst>
          </a:custGeom>
          <a:ln w="19049">
            <a:solidFill>
              <a:srgbClr val="0000FF"/>
            </a:solidFill>
          </a:ln>
        </p:spPr>
        <p:txBody>
          <a:bodyPr wrap="square" lIns="0" tIns="0" rIns="0" bIns="0" rtlCol="0"/>
          <a:lstStyle/>
          <a:p>
            <a:endParaRPr/>
          </a:p>
        </p:txBody>
      </p:sp>
      <p:sp>
        <p:nvSpPr>
          <p:cNvPr id="20" name="object 20"/>
          <p:cNvSpPr txBox="1"/>
          <p:nvPr/>
        </p:nvSpPr>
        <p:spPr>
          <a:xfrm>
            <a:off x="1194524" y="2757528"/>
            <a:ext cx="1329055" cy="375920"/>
          </a:xfrm>
          <a:prstGeom prst="rect">
            <a:avLst/>
          </a:prstGeom>
        </p:spPr>
        <p:txBody>
          <a:bodyPr vert="horz" wrap="square" lIns="0" tIns="0" rIns="0" bIns="0" rtlCol="0">
            <a:spAutoFit/>
          </a:bodyPr>
          <a:lstStyle/>
          <a:p>
            <a:pPr marL="12700">
              <a:lnSpc>
                <a:spcPct val="100000"/>
              </a:lnSpc>
            </a:pPr>
            <a:r>
              <a:rPr sz="2400" spc="-5" dirty="0">
                <a:solidFill>
                  <a:srgbClr val="0000FF"/>
                </a:solidFill>
                <a:latin typeface="Arial"/>
                <a:cs typeface="Arial"/>
              </a:rPr>
              <a:t>new</a:t>
            </a:r>
            <a:r>
              <a:rPr sz="2400" spc="-75" dirty="0">
                <a:solidFill>
                  <a:srgbClr val="0000FF"/>
                </a:solidFill>
                <a:latin typeface="Arial"/>
                <a:cs typeface="Arial"/>
              </a:rPr>
              <a:t> </a:t>
            </a:r>
            <a:r>
              <a:rPr sz="2400" spc="-5" dirty="0">
                <a:solidFill>
                  <a:srgbClr val="0000FF"/>
                </a:solidFill>
                <a:latin typeface="Arial"/>
                <a:cs typeface="Arial"/>
              </a:rPr>
              <a:t>state</a:t>
            </a:r>
            <a:endParaRPr sz="2400">
              <a:latin typeface="Arial"/>
              <a:cs typeface="Arial"/>
            </a:endParaRPr>
          </a:p>
        </p:txBody>
      </p:sp>
      <p:sp>
        <p:nvSpPr>
          <p:cNvPr id="21" name="object 21"/>
          <p:cNvSpPr/>
          <p:nvPr/>
        </p:nvSpPr>
        <p:spPr>
          <a:xfrm>
            <a:off x="3958016" y="2090545"/>
            <a:ext cx="939800" cy="614680"/>
          </a:xfrm>
          <a:custGeom>
            <a:avLst/>
            <a:gdLst/>
            <a:ahLst/>
            <a:cxnLst/>
            <a:rect l="l" t="t" r="r" b="b"/>
            <a:pathLst>
              <a:path w="939800" h="614680">
                <a:moveTo>
                  <a:pt x="0" y="0"/>
                </a:moveTo>
                <a:lnTo>
                  <a:pt x="939298" y="0"/>
                </a:lnTo>
                <a:lnTo>
                  <a:pt x="939298" y="614098"/>
                </a:lnTo>
                <a:lnTo>
                  <a:pt x="0" y="614098"/>
                </a:lnTo>
                <a:lnTo>
                  <a:pt x="0" y="0"/>
                </a:lnTo>
                <a:close/>
              </a:path>
            </a:pathLst>
          </a:custGeom>
          <a:ln w="19049">
            <a:solidFill>
              <a:srgbClr val="38751C"/>
            </a:solidFill>
          </a:ln>
        </p:spPr>
        <p:txBody>
          <a:bodyPr wrap="square" lIns="0" tIns="0" rIns="0" bIns="0" rtlCol="0"/>
          <a:lstStyle/>
          <a:p>
            <a:endParaRPr/>
          </a:p>
        </p:txBody>
      </p:sp>
      <p:sp>
        <p:nvSpPr>
          <p:cNvPr id="22" name="object 22"/>
          <p:cNvSpPr/>
          <p:nvPr/>
        </p:nvSpPr>
        <p:spPr>
          <a:xfrm>
            <a:off x="5070439" y="2090545"/>
            <a:ext cx="549275" cy="614680"/>
          </a:xfrm>
          <a:custGeom>
            <a:avLst/>
            <a:gdLst/>
            <a:ahLst/>
            <a:cxnLst/>
            <a:rect l="l" t="t" r="r" b="b"/>
            <a:pathLst>
              <a:path w="549275" h="614680">
                <a:moveTo>
                  <a:pt x="0" y="0"/>
                </a:moveTo>
                <a:lnTo>
                  <a:pt x="548698" y="0"/>
                </a:lnTo>
                <a:lnTo>
                  <a:pt x="548698" y="614098"/>
                </a:lnTo>
                <a:lnTo>
                  <a:pt x="0" y="614098"/>
                </a:lnTo>
                <a:lnTo>
                  <a:pt x="0" y="0"/>
                </a:lnTo>
                <a:close/>
              </a:path>
            </a:pathLst>
          </a:custGeom>
          <a:ln w="19049">
            <a:solidFill>
              <a:srgbClr val="FF0000"/>
            </a:solidFill>
          </a:ln>
        </p:spPr>
        <p:txBody>
          <a:bodyPr wrap="square" lIns="0" tIns="0" rIns="0" bIns="0" rtlCol="0"/>
          <a:lstStyle/>
          <a:p>
            <a:endParaRPr/>
          </a:p>
        </p:txBody>
      </p:sp>
      <p:sp>
        <p:nvSpPr>
          <p:cNvPr id="23" name="object 23"/>
          <p:cNvSpPr txBox="1"/>
          <p:nvPr/>
        </p:nvSpPr>
        <p:spPr>
          <a:xfrm>
            <a:off x="3761888" y="2769101"/>
            <a:ext cx="3234055" cy="375920"/>
          </a:xfrm>
          <a:prstGeom prst="rect">
            <a:avLst/>
          </a:prstGeom>
        </p:spPr>
        <p:txBody>
          <a:bodyPr vert="horz" wrap="square" lIns="0" tIns="0" rIns="0" bIns="0" rtlCol="0">
            <a:spAutoFit/>
          </a:bodyPr>
          <a:lstStyle/>
          <a:p>
            <a:pPr marL="12700">
              <a:lnSpc>
                <a:spcPct val="100000"/>
              </a:lnSpc>
              <a:tabLst>
                <a:tab pos="1307465" algn="l"/>
              </a:tabLst>
            </a:pPr>
            <a:r>
              <a:rPr sz="3600" spc="-7" baseline="2314" dirty="0">
                <a:solidFill>
                  <a:srgbClr val="38751C"/>
                </a:solidFill>
                <a:latin typeface="Arial"/>
                <a:cs typeface="Arial"/>
              </a:rPr>
              <a:t>old</a:t>
            </a:r>
            <a:r>
              <a:rPr sz="3600" spc="7" baseline="2314" dirty="0">
                <a:solidFill>
                  <a:srgbClr val="38751C"/>
                </a:solidFill>
                <a:latin typeface="Arial"/>
                <a:cs typeface="Arial"/>
              </a:rPr>
              <a:t> </a:t>
            </a:r>
            <a:r>
              <a:rPr sz="3600" spc="-7" baseline="2314" dirty="0">
                <a:solidFill>
                  <a:srgbClr val="38751C"/>
                </a:solidFill>
                <a:latin typeface="Arial"/>
                <a:cs typeface="Arial"/>
              </a:rPr>
              <a:t>state	</a:t>
            </a:r>
            <a:r>
              <a:rPr sz="2400" spc="-5" dirty="0">
                <a:solidFill>
                  <a:srgbClr val="FF0000"/>
                </a:solidFill>
                <a:latin typeface="Arial"/>
                <a:cs typeface="Arial"/>
              </a:rPr>
              <a:t>input vector</a:t>
            </a:r>
            <a:r>
              <a:rPr sz="2400" spc="-50" dirty="0">
                <a:solidFill>
                  <a:srgbClr val="FF0000"/>
                </a:solidFill>
                <a:latin typeface="Arial"/>
                <a:cs typeface="Arial"/>
              </a:rPr>
              <a:t> </a:t>
            </a:r>
            <a:r>
              <a:rPr sz="2400" spc="-5" dirty="0">
                <a:solidFill>
                  <a:srgbClr val="FF0000"/>
                </a:solidFill>
                <a:latin typeface="Arial"/>
                <a:cs typeface="Arial"/>
              </a:rPr>
              <a:t>at</a:t>
            </a:r>
            <a:endParaRPr sz="2400">
              <a:latin typeface="Arial"/>
              <a:cs typeface="Arial"/>
            </a:endParaRPr>
          </a:p>
        </p:txBody>
      </p:sp>
      <p:sp>
        <p:nvSpPr>
          <p:cNvPr id="24" name="object 24"/>
          <p:cNvSpPr txBox="1"/>
          <p:nvPr/>
        </p:nvSpPr>
        <p:spPr>
          <a:xfrm>
            <a:off x="5057190" y="3131051"/>
            <a:ext cx="2091055" cy="375920"/>
          </a:xfrm>
          <a:prstGeom prst="rect">
            <a:avLst/>
          </a:prstGeom>
        </p:spPr>
        <p:txBody>
          <a:bodyPr vert="horz" wrap="square" lIns="0" tIns="0" rIns="0" bIns="0" rtlCol="0">
            <a:spAutoFit/>
          </a:bodyPr>
          <a:lstStyle/>
          <a:p>
            <a:pPr marL="12700">
              <a:lnSpc>
                <a:spcPct val="100000"/>
              </a:lnSpc>
            </a:pPr>
            <a:r>
              <a:rPr sz="2400" spc="-5" dirty="0">
                <a:solidFill>
                  <a:srgbClr val="FF0000"/>
                </a:solidFill>
                <a:latin typeface="Arial"/>
                <a:cs typeface="Arial"/>
              </a:rPr>
              <a:t>some time</a:t>
            </a:r>
            <a:r>
              <a:rPr sz="2400" spc="-55" dirty="0">
                <a:solidFill>
                  <a:srgbClr val="FF0000"/>
                </a:solidFill>
                <a:latin typeface="Arial"/>
                <a:cs typeface="Arial"/>
              </a:rPr>
              <a:t> </a:t>
            </a:r>
            <a:r>
              <a:rPr sz="2400" spc="-5" dirty="0">
                <a:solidFill>
                  <a:srgbClr val="FF0000"/>
                </a:solidFill>
                <a:latin typeface="Arial"/>
                <a:cs typeface="Arial"/>
              </a:rPr>
              <a:t>step</a:t>
            </a:r>
            <a:endParaRPr sz="2400">
              <a:latin typeface="Arial"/>
              <a:cs typeface="Arial"/>
            </a:endParaRPr>
          </a:p>
        </p:txBody>
      </p:sp>
      <p:sp>
        <p:nvSpPr>
          <p:cNvPr id="25" name="object 25"/>
          <p:cNvSpPr/>
          <p:nvPr/>
        </p:nvSpPr>
        <p:spPr>
          <a:xfrm>
            <a:off x="3018718" y="2069895"/>
            <a:ext cx="720090" cy="614680"/>
          </a:xfrm>
          <a:custGeom>
            <a:avLst/>
            <a:gdLst/>
            <a:ahLst/>
            <a:cxnLst/>
            <a:rect l="l" t="t" r="r" b="b"/>
            <a:pathLst>
              <a:path w="720089" h="614680">
                <a:moveTo>
                  <a:pt x="0" y="0"/>
                </a:moveTo>
                <a:lnTo>
                  <a:pt x="719698" y="0"/>
                </a:lnTo>
                <a:lnTo>
                  <a:pt x="719698" y="614098"/>
                </a:lnTo>
                <a:lnTo>
                  <a:pt x="0" y="614098"/>
                </a:lnTo>
                <a:lnTo>
                  <a:pt x="0" y="0"/>
                </a:lnTo>
                <a:close/>
              </a:path>
            </a:pathLst>
          </a:custGeom>
          <a:ln w="19049">
            <a:solidFill>
              <a:srgbClr val="9900FF"/>
            </a:solidFill>
          </a:ln>
        </p:spPr>
        <p:txBody>
          <a:bodyPr wrap="square" lIns="0" tIns="0" rIns="0" bIns="0" rtlCol="0"/>
          <a:lstStyle/>
          <a:p>
            <a:endParaRPr/>
          </a:p>
        </p:txBody>
      </p:sp>
      <p:sp>
        <p:nvSpPr>
          <p:cNvPr id="26" name="object 26"/>
          <p:cNvSpPr txBox="1"/>
          <p:nvPr/>
        </p:nvSpPr>
        <p:spPr>
          <a:xfrm>
            <a:off x="2107122" y="3425801"/>
            <a:ext cx="2564765" cy="737870"/>
          </a:xfrm>
          <a:prstGeom prst="rect">
            <a:avLst/>
          </a:prstGeom>
        </p:spPr>
        <p:txBody>
          <a:bodyPr vert="horz" wrap="square" lIns="0" tIns="0" rIns="0" bIns="0" rtlCol="0">
            <a:spAutoFit/>
          </a:bodyPr>
          <a:lstStyle/>
          <a:p>
            <a:pPr marL="12700">
              <a:lnSpc>
                <a:spcPts val="2865"/>
              </a:lnSpc>
            </a:pPr>
            <a:r>
              <a:rPr sz="2400" spc="-5" dirty="0">
                <a:solidFill>
                  <a:srgbClr val="9900FF"/>
                </a:solidFill>
                <a:latin typeface="Arial"/>
                <a:cs typeface="Arial"/>
              </a:rPr>
              <a:t>some</a:t>
            </a:r>
            <a:r>
              <a:rPr sz="2400" spc="-55" dirty="0">
                <a:solidFill>
                  <a:srgbClr val="9900FF"/>
                </a:solidFill>
                <a:latin typeface="Arial"/>
                <a:cs typeface="Arial"/>
              </a:rPr>
              <a:t> </a:t>
            </a:r>
            <a:r>
              <a:rPr sz="2400" spc="-5" dirty="0">
                <a:solidFill>
                  <a:srgbClr val="9900FF"/>
                </a:solidFill>
                <a:latin typeface="Arial"/>
                <a:cs typeface="Arial"/>
              </a:rPr>
              <a:t>function</a:t>
            </a:r>
            <a:endParaRPr sz="2400">
              <a:latin typeface="Arial"/>
              <a:cs typeface="Arial"/>
            </a:endParaRPr>
          </a:p>
          <a:p>
            <a:pPr marL="12700">
              <a:lnSpc>
                <a:spcPts val="2865"/>
              </a:lnSpc>
            </a:pPr>
            <a:r>
              <a:rPr sz="2400" spc="-5" dirty="0">
                <a:solidFill>
                  <a:srgbClr val="9900FF"/>
                </a:solidFill>
                <a:latin typeface="Arial"/>
                <a:cs typeface="Arial"/>
              </a:rPr>
              <a:t>with parameters</a:t>
            </a:r>
            <a:r>
              <a:rPr sz="2400" spc="-40" dirty="0">
                <a:solidFill>
                  <a:srgbClr val="9900FF"/>
                </a:solidFill>
                <a:latin typeface="Arial"/>
                <a:cs typeface="Arial"/>
              </a:rPr>
              <a:t> </a:t>
            </a:r>
            <a:r>
              <a:rPr sz="2400" spc="-5" dirty="0">
                <a:solidFill>
                  <a:srgbClr val="9900FF"/>
                </a:solidFill>
                <a:latin typeface="Arial"/>
                <a:cs typeface="Arial"/>
              </a:rPr>
              <a:t>W</a:t>
            </a:r>
            <a:endParaRPr sz="2400">
              <a:latin typeface="Arial"/>
              <a:cs typeface="Arial"/>
            </a:endParaRPr>
          </a:p>
        </p:txBody>
      </p:sp>
      <p:sp>
        <p:nvSpPr>
          <p:cNvPr id="27" name="object 27"/>
          <p:cNvSpPr/>
          <p:nvPr/>
        </p:nvSpPr>
        <p:spPr>
          <a:xfrm>
            <a:off x="3131368" y="2760194"/>
            <a:ext cx="171450" cy="680720"/>
          </a:xfrm>
          <a:custGeom>
            <a:avLst/>
            <a:gdLst/>
            <a:ahLst/>
            <a:cxnLst/>
            <a:rect l="l" t="t" r="r" b="b"/>
            <a:pathLst>
              <a:path w="171450" h="680720">
                <a:moveTo>
                  <a:pt x="0" y="680398"/>
                </a:moveTo>
                <a:lnTo>
                  <a:pt x="170999" y="0"/>
                </a:lnTo>
              </a:path>
            </a:pathLst>
          </a:custGeom>
          <a:ln w="9524">
            <a:solidFill>
              <a:srgbClr val="9900FF"/>
            </a:solidFill>
          </a:ln>
        </p:spPr>
        <p:txBody>
          <a:bodyPr wrap="square" lIns="0" tIns="0" rIns="0" bIns="0" rtlCol="0"/>
          <a:lstStyle/>
          <a:p>
            <a:endParaRPr/>
          </a:p>
        </p:txBody>
      </p:sp>
      <p:sp>
        <p:nvSpPr>
          <p:cNvPr id="28" name="object 28"/>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29" name="object 29"/>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30" name="object 30"/>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31" name="object 31"/>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15</a:t>
            </a:r>
            <a:endParaRPr sz="2000">
              <a:latin typeface="Arial"/>
              <a:cs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xfrm>
            <a:off x="1916776" y="39135"/>
            <a:ext cx="5307965" cy="556895"/>
          </a:xfrm>
          <a:prstGeom prst="rect">
            <a:avLst/>
          </a:prstGeom>
        </p:spPr>
        <p:txBody>
          <a:bodyPr vert="horz" wrap="square" lIns="0" tIns="0" rIns="0" bIns="0" rtlCol="0">
            <a:spAutoFit/>
          </a:bodyPr>
          <a:lstStyle/>
          <a:p>
            <a:pPr marL="12700">
              <a:lnSpc>
                <a:spcPct val="100000"/>
              </a:lnSpc>
            </a:pPr>
            <a:r>
              <a:rPr spc="-5" dirty="0"/>
              <a:t>Recurrent Neural</a:t>
            </a:r>
            <a:r>
              <a:rPr spc="-10" dirty="0"/>
              <a:t> </a:t>
            </a:r>
            <a:r>
              <a:rPr spc="-5" dirty="0"/>
              <a:t>Network</a:t>
            </a:r>
          </a:p>
        </p:txBody>
      </p:sp>
      <p:sp>
        <p:nvSpPr>
          <p:cNvPr id="5" name="object 5"/>
          <p:cNvSpPr/>
          <p:nvPr/>
        </p:nvSpPr>
        <p:spPr>
          <a:xfrm>
            <a:off x="7703134" y="3257668"/>
            <a:ext cx="420370" cy="916305"/>
          </a:xfrm>
          <a:custGeom>
            <a:avLst/>
            <a:gdLst/>
            <a:ahLst/>
            <a:cxnLst/>
            <a:rect l="l" t="t" r="r" b="b"/>
            <a:pathLst>
              <a:path w="420370" h="916304">
                <a:moveTo>
                  <a:pt x="0" y="0"/>
                </a:moveTo>
                <a:lnTo>
                  <a:pt x="419874" y="0"/>
                </a:lnTo>
                <a:lnTo>
                  <a:pt x="419874" y="915698"/>
                </a:lnTo>
                <a:lnTo>
                  <a:pt x="0" y="915698"/>
                </a:lnTo>
                <a:lnTo>
                  <a:pt x="0" y="0"/>
                </a:lnTo>
                <a:close/>
              </a:path>
            </a:pathLst>
          </a:custGeom>
          <a:solidFill>
            <a:srgbClr val="F4CCCC"/>
          </a:solidFill>
        </p:spPr>
        <p:txBody>
          <a:bodyPr wrap="square" lIns="0" tIns="0" rIns="0" bIns="0" rtlCol="0"/>
          <a:lstStyle/>
          <a:p>
            <a:endParaRPr/>
          </a:p>
        </p:txBody>
      </p:sp>
      <p:sp>
        <p:nvSpPr>
          <p:cNvPr id="6" name="object 6"/>
          <p:cNvSpPr/>
          <p:nvPr/>
        </p:nvSpPr>
        <p:spPr>
          <a:xfrm>
            <a:off x="7703134" y="3257668"/>
            <a:ext cx="420370" cy="916305"/>
          </a:xfrm>
          <a:custGeom>
            <a:avLst/>
            <a:gdLst/>
            <a:ahLst/>
            <a:cxnLst/>
            <a:rect l="l" t="t" r="r" b="b"/>
            <a:pathLst>
              <a:path w="420370" h="916304">
                <a:moveTo>
                  <a:pt x="0" y="0"/>
                </a:moveTo>
                <a:lnTo>
                  <a:pt x="419874" y="0"/>
                </a:lnTo>
                <a:lnTo>
                  <a:pt x="419874" y="915698"/>
                </a:lnTo>
                <a:lnTo>
                  <a:pt x="0" y="915698"/>
                </a:lnTo>
                <a:lnTo>
                  <a:pt x="0" y="0"/>
                </a:lnTo>
                <a:close/>
              </a:path>
            </a:pathLst>
          </a:custGeom>
          <a:ln w="9524">
            <a:solidFill>
              <a:srgbClr val="000000"/>
            </a:solidFill>
          </a:ln>
        </p:spPr>
        <p:txBody>
          <a:bodyPr wrap="square" lIns="0" tIns="0" rIns="0" bIns="0" rtlCol="0"/>
          <a:lstStyle/>
          <a:p>
            <a:endParaRPr/>
          </a:p>
        </p:txBody>
      </p:sp>
      <p:sp>
        <p:nvSpPr>
          <p:cNvPr id="7" name="object 7"/>
          <p:cNvSpPr txBox="1"/>
          <p:nvPr/>
        </p:nvSpPr>
        <p:spPr>
          <a:xfrm>
            <a:off x="7843225" y="3568254"/>
            <a:ext cx="139700" cy="285115"/>
          </a:xfrm>
          <a:prstGeom prst="rect">
            <a:avLst/>
          </a:prstGeom>
        </p:spPr>
        <p:txBody>
          <a:bodyPr vert="horz" wrap="square" lIns="0" tIns="0" rIns="0" bIns="0" rtlCol="0">
            <a:spAutoFit/>
          </a:bodyPr>
          <a:lstStyle/>
          <a:p>
            <a:pPr marL="12700">
              <a:lnSpc>
                <a:spcPct val="100000"/>
              </a:lnSpc>
            </a:pPr>
            <a:r>
              <a:rPr sz="1800" dirty="0">
                <a:latin typeface="Arial"/>
                <a:cs typeface="Arial"/>
              </a:rPr>
              <a:t>x</a:t>
            </a:r>
            <a:endParaRPr sz="1800">
              <a:latin typeface="Arial"/>
              <a:cs typeface="Arial"/>
            </a:endParaRPr>
          </a:p>
        </p:txBody>
      </p:sp>
      <p:sp>
        <p:nvSpPr>
          <p:cNvPr id="8" name="object 8"/>
          <p:cNvSpPr/>
          <p:nvPr/>
        </p:nvSpPr>
        <p:spPr>
          <a:xfrm>
            <a:off x="7396384" y="2234450"/>
            <a:ext cx="1033780" cy="657225"/>
          </a:xfrm>
          <a:custGeom>
            <a:avLst/>
            <a:gdLst/>
            <a:ahLst/>
            <a:cxnLst/>
            <a:rect l="l" t="t" r="r" b="b"/>
            <a:pathLst>
              <a:path w="1033779" h="657225">
                <a:moveTo>
                  <a:pt x="0" y="0"/>
                </a:moveTo>
                <a:lnTo>
                  <a:pt x="1033372" y="0"/>
                </a:lnTo>
                <a:lnTo>
                  <a:pt x="1033372" y="657193"/>
                </a:lnTo>
                <a:lnTo>
                  <a:pt x="0" y="657193"/>
                </a:lnTo>
                <a:lnTo>
                  <a:pt x="0" y="0"/>
                </a:lnTo>
                <a:close/>
              </a:path>
            </a:pathLst>
          </a:custGeom>
          <a:solidFill>
            <a:srgbClr val="38751C"/>
          </a:solidFill>
        </p:spPr>
        <p:txBody>
          <a:bodyPr wrap="square" lIns="0" tIns="0" rIns="0" bIns="0" rtlCol="0"/>
          <a:lstStyle/>
          <a:p>
            <a:endParaRPr/>
          </a:p>
        </p:txBody>
      </p:sp>
      <p:sp>
        <p:nvSpPr>
          <p:cNvPr id="9" name="object 9"/>
          <p:cNvSpPr txBox="1"/>
          <p:nvPr/>
        </p:nvSpPr>
        <p:spPr>
          <a:xfrm>
            <a:off x="7652741" y="2415780"/>
            <a:ext cx="520700" cy="285115"/>
          </a:xfrm>
          <a:prstGeom prst="rect">
            <a:avLst/>
          </a:prstGeom>
        </p:spPr>
        <p:txBody>
          <a:bodyPr vert="horz" wrap="square" lIns="0" tIns="0" rIns="0" bIns="0" rtlCol="0">
            <a:spAutoFit/>
          </a:bodyPr>
          <a:lstStyle/>
          <a:p>
            <a:pPr marL="12700">
              <a:lnSpc>
                <a:spcPct val="100000"/>
              </a:lnSpc>
            </a:pPr>
            <a:r>
              <a:rPr sz="1800" spc="-5" dirty="0">
                <a:solidFill>
                  <a:srgbClr val="FFFFFF"/>
                </a:solidFill>
                <a:latin typeface="Arial"/>
                <a:cs typeface="Arial"/>
              </a:rPr>
              <a:t>RNN</a:t>
            </a:r>
            <a:endParaRPr sz="1800">
              <a:latin typeface="Arial"/>
              <a:cs typeface="Arial"/>
            </a:endParaRPr>
          </a:p>
        </p:txBody>
      </p:sp>
      <p:sp>
        <p:nvSpPr>
          <p:cNvPr id="10" name="object 10"/>
          <p:cNvSpPr txBox="1"/>
          <p:nvPr/>
        </p:nvSpPr>
        <p:spPr>
          <a:xfrm>
            <a:off x="7703134" y="970130"/>
            <a:ext cx="420370" cy="916305"/>
          </a:xfrm>
          <a:prstGeom prst="rect">
            <a:avLst/>
          </a:prstGeom>
          <a:solidFill>
            <a:srgbClr val="C8DAF7"/>
          </a:solidFill>
          <a:ln w="9524">
            <a:solidFill>
              <a:srgbClr val="000000"/>
            </a:solidFill>
          </a:ln>
        </p:spPr>
        <p:txBody>
          <a:bodyPr vert="horz" wrap="square" lIns="0" tIns="6350" rIns="0" bIns="0" rtlCol="0">
            <a:spAutoFit/>
          </a:bodyPr>
          <a:lstStyle/>
          <a:p>
            <a:pPr>
              <a:lnSpc>
                <a:spcPct val="100000"/>
              </a:lnSpc>
              <a:spcBef>
                <a:spcPts val="50"/>
              </a:spcBef>
            </a:pPr>
            <a:endParaRPr sz="2050">
              <a:latin typeface="Times New Roman"/>
              <a:cs typeface="Times New Roman"/>
            </a:endParaRPr>
          </a:p>
          <a:p>
            <a:pPr algn="ctr">
              <a:lnSpc>
                <a:spcPct val="100000"/>
              </a:lnSpc>
            </a:pPr>
            <a:r>
              <a:rPr sz="1800" dirty="0">
                <a:latin typeface="Arial"/>
                <a:cs typeface="Arial"/>
              </a:rPr>
              <a:t>y</a:t>
            </a:r>
            <a:endParaRPr sz="1800">
              <a:latin typeface="Arial"/>
              <a:cs typeface="Arial"/>
            </a:endParaRPr>
          </a:p>
        </p:txBody>
      </p:sp>
      <p:sp>
        <p:nvSpPr>
          <p:cNvPr id="11" name="object 11"/>
          <p:cNvSpPr/>
          <p:nvPr/>
        </p:nvSpPr>
        <p:spPr>
          <a:xfrm>
            <a:off x="7913084" y="2000065"/>
            <a:ext cx="0" cy="234950"/>
          </a:xfrm>
          <a:custGeom>
            <a:avLst/>
            <a:gdLst/>
            <a:ahLst/>
            <a:cxnLst/>
            <a:rect l="l" t="t" r="r" b="b"/>
            <a:pathLst>
              <a:path h="234950">
                <a:moveTo>
                  <a:pt x="0" y="234384"/>
                </a:moveTo>
                <a:lnTo>
                  <a:pt x="0" y="0"/>
                </a:lnTo>
              </a:path>
            </a:pathLst>
          </a:custGeom>
          <a:ln w="19049">
            <a:solidFill>
              <a:srgbClr val="000000"/>
            </a:solidFill>
          </a:ln>
        </p:spPr>
        <p:txBody>
          <a:bodyPr wrap="square" lIns="0" tIns="0" rIns="0" bIns="0" rtlCol="0"/>
          <a:lstStyle/>
          <a:p>
            <a:endParaRPr/>
          </a:p>
        </p:txBody>
      </p:sp>
      <p:sp>
        <p:nvSpPr>
          <p:cNvPr id="12" name="object 12"/>
          <p:cNvSpPr/>
          <p:nvPr/>
        </p:nvSpPr>
        <p:spPr>
          <a:xfrm>
            <a:off x="7881608" y="1913616"/>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000000"/>
            </a:solidFill>
          </a:ln>
        </p:spPr>
        <p:txBody>
          <a:bodyPr wrap="square" lIns="0" tIns="0" rIns="0" bIns="0" rtlCol="0"/>
          <a:lstStyle/>
          <a:p>
            <a:endParaRPr/>
          </a:p>
        </p:txBody>
      </p:sp>
      <p:sp>
        <p:nvSpPr>
          <p:cNvPr id="13" name="object 13"/>
          <p:cNvSpPr/>
          <p:nvPr/>
        </p:nvSpPr>
        <p:spPr>
          <a:xfrm>
            <a:off x="7913084" y="3005868"/>
            <a:ext cx="0" cy="252095"/>
          </a:xfrm>
          <a:custGeom>
            <a:avLst/>
            <a:gdLst/>
            <a:ahLst/>
            <a:cxnLst/>
            <a:rect l="l" t="t" r="r" b="b"/>
            <a:pathLst>
              <a:path h="252095">
                <a:moveTo>
                  <a:pt x="0" y="251799"/>
                </a:moveTo>
                <a:lnTo>
                  <a:pt x="0" y="0"/>
                </a:lnTo>
              </a:path>
            </a:pathLst>
          </a:custGeom>
          <a:ln w="19049">
            <a:solidFill>
              <a:srgbClr val="000000"/>
            </a:solidFill>
          </a:ln>
        </p:spPr>
        <p:txBody>
          <a:bodyPr wrap="square" lIns="0" tIns="0" rIns="0" bIns="0" rtlCol="0"/>
          <a:lstStyle/>
          <a:p>
            <a:endParaRPr/>
          </a:p>
        </p:txBody>
      </p:sp>
      <p:sp>
        <p:nvSpPr>
          <p:cNvPr id="14" name="object 14"/>
          <p:cNvSpPr/>
          <p:nvPr/>
        </p:nvSpPr>
        <p:spPr>
          <a:xfrm>
            <a:off x="7881608" y="2919419"/>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000000"/>
            </a:solidFill>
          </a:ln>
        </p:spPr>
        <p:txBody>
          <a:bodyPr wrap="square" lIns="0" tIns="0" rIns="0" bIns="0" rtlCol="0"/>
          <a:lstStyle/>
          <a:p>
            <a:endParaRPr/>
          </a:p>
        </p:txBody>
      </p:sp>
      <p:sp>
        <p:nvSpPr>
          <p:cNvPr id="15" name="object 15"/>
          <p:cNvSpPr/>
          <p:nvPr/>
        </p:nvSpPr>
        <p:spPr>
          <a:xfrm>
            <a:off x="8432007" y="2400750"/>
            <a:ext cx="522605" cy="274320"/>
          </a:xfrm>
          <a:custGeom>
            <a:avLst/>
            <a:gdLst/>
            <a:ahLst/>
            <a:cxnLst/>
            <a:rect l="l" t="t" r="r" b="b"/>
            <a:pathLst>
              <a:path w="522604" h="274319">
                <a:moveTo>
                  <a:pt x="0" y="0"/>
                </a:moveTo>
                <a:lnTo>
                  <a:pt x="28644" y="8200"/>
                </a:lnTo>
                <a:lnTo>
                  <a:pt x="69199" y="18641"/>
                </a:lnTo>
                <a:lnTo>
                  <a:pt x="118904" y="30961"/>
                </a:lnTo>
                <a:lnTo>
                  <a:pt x="174997" y="44801"/>
                </a:lnTo>
                <a:lnTo>
                  <a:pt x="234718" y="59801"/>
                </a:lnTo>
                <a:lnTo>
                  <a:pt x="295305" y="75601"/>
                </a:lnTo>
                <a:lnTo>
                  <a:pt x="353997" y="91843"/>
                </a:lnTo>
                <a:lnTo>
                  <a:pt x="408034" y="108165"/>
                </a:lnTo>
                <a:lnTo>
                  <a:pt x="454653" y="124208"/>
                </a:lnTo>
                <a:lnTo>
                  <a:pt x="491095" y="139613"/>
                </a:lnTo>
                <a:lnTo>
                  <a:pt x="522398" y="167069"/>
                </a:lnTo>
                <a:lnTo>
                  <a:pt x="508640" y="181960"/>
                </a:lnTo>
                <a:lnTo>
                  <a:pt x="472905" y="197058"/>
                </a:lnTo>
                <a:lnTo>
                  <a:pt x="420033" y="212103"/>
                </a:lnTo>
                <a:lnTo>
                  <a:pt x="354867" y="226835"/>
                </a:lnTo>
                <a:lnTo>
                  <a:pt x="282249" y="240994"/>
                </a:lnTo>
                <a:lnTo>
                  <a:pt x="235229" y="249426"/>
                </a:lnTo>
                <a:lnTo>
                  <a:pt x="188371" y="257469"/>
                </a:lnTo>
                <a:lnTo>
                  <a:pt x="142858" y="265062"/>
                </a:lnTo>
                <a:lnTo>
                  <a:pt x="99874" y="272144"/>
                </a:lnTo>
                <a:lnTo>
                  <a:pt x="89299" y="273894"/>
                </a:lnTo>
              </a:path>
            </a:pathLst>
          </a:custGeom>
          <a:ln w="19049">
            <a:solidFill>
              <a:srgbClr val="000000"/>
            </a:solidFill>
          </a:ln>
        </p:spPr>
        <p:txBody>
          <a:bodyPr wrap="square" lIns="0" tIns="0" rIns="0" bIns="0" rtlCol="0"/>
          <a:lstStyle/>
          <a:p>
            <a:endParaRPr/>
          </a:p>
        </p:txBody>
      </p:sp>
      <p:sp>
        <p:nvSpPr>
          <p:cNvPr id="16" name="object 16"/>
          <p:cNvSpPr/>
          <p:nvPr/>
        </p:nvSpPr>
        <p:spPr>
          <a:xfrm>
            <a:off x="8436208" y="2643669"/>
            <a:ext cx="90805" cy="62230"/>
          </a:xfrm>
          <a:custGeom>
            <a:avLst/>
            <a:gdLst/>
            <a:ahLst/>
            <a:cxnLst/>
            <a:rect l="l" t="t" r="r" b="b"/>
            <a:pathLst>
              <a:path w="90804" h="62230">
                <a:moveTo>
                  <a:pt x="79574" y="0"/>
                </a:moveTo>
                <a:lnTo>
                  <a:pt x="0" y="46199"/>
                </a:lnTo>
                <a:lnTo>
                  <a:pt x="90649" y="61949"/>
                </a:lnTo>
                <a:lnTo>
                  <a:pt x="79574" y="0"/>
                </a:lnTo>
                <a:close/>
              </a:path>
            </a:pathLst>
          </a:custGeom>
          <a:ln w="19049">
            <a:solidFill>
              <a:srgbClr val="000000"/>
            </a:solidFill>
          </a:ln>
        </p:spPr>
        <p:txBody>
          <a:bodyPr wrap="square" lIns="0" tIns="0" rIns="0" bIns="0" rtlCol="0"/>
          <a:lstStyle/>
          <a:p>
            <a:endParaRPr/>
          </a:p>
        </p:txBody>
      </p:sp>
      <p:sp>
        <p:nvSpPr>
          <p:cNvPr id="17" name="object 17"/>
          <p:cNvSpPr txBox="1"/>
          <p:nvPr/>
        </p:nvSpPr>
        <p:spPr>
          <a:xfrm>
            <a:off x="334749" y="1008233"/>
            <a:ext cx="4977765" cy="563245"/>
          </a:xfrm>
          <a:prstGeom prst="rect">
            <a:avLst/>
          </a:prstGeom>
        </p:spPr>
        <p:txBody>
          <a:bodyPr vert="horz" wrap="square" lIns="0" tIns="0" rIns="0" bIns="0" rtlCol="0">
            <a:spAutoFit/>
          </a:bodyPr>
          <a:lstStyle/>
          <a:p>
            <a:pPr marL="12700" marR="5080">
              <a:lnSpc>
                <a:spcPct val="100699"/>
              </a:lnSpc>
            </a:pPr>
            <a:r>
              <a:rPr sz="1800" spc="-5" dirty="0">
                <a:latin typeface="Arial"/>
                <a:cs typeface="Arial"/>
              </a:rPr>
              <a:t>We can process a sequence of vectors </a:t>
            </a:r>
            <a:r>
              <a:rPr sz="1800" b="1" spc="-5" dirty="0">
                <a:latin typeface="Arial"/>
                <a:cs typeface="Arial"/>
              </a:rPr>
              <a:t>x </a:t>
            </a:r>
            <a:r>
              <a:rPr sz="1800" spc="-5" dirty="0">
                <a:latin typeface="Arial"/>
                <a:cs typeface="Arial"/>
              </a:rPr>
              <a:t>by  applying a recurrence formula at every time</a:t>
            </a:r>
            <a:r>
              <a:rPr sz="1800" spc="90" dirty="0">
                <a:latin typeface="Arial"/>
                <a:cs typeface="Arial"/>
              </a:rPr>
              <a:t> </a:t>
            </a:r>
            <a:r>
              <a:rPr sz="1800" spc="-5" dirty="0">
                <a:latin typeface="Arial"/>
                <a:cs typeface="Arial"/>
              </a:rPr>
              <a:t>step:</a:t>
            </a:r>
            <a:endParaRPr sz="1800">
              <a:latin typeface="Arial"/>
              <a:cs typeface="Arial"/>
            </a:endParaRPr>
          </a:p>
        </p:txBody>
      </p:sp>
      <p:sp>
        <p:nvSpPr>
          <p:cNvPr id="18" name="object 18"/>
          <p:cNvSpPr/>
          <p:nvPr/>
        </p:nvSpPr>
        <p:spPr>
          <a:xfrm>
            <a:off x="1861243" y="2069895"/>
            <a:ext cx="3955642" cy="655373"/>
          </a:xfrm>
          <a:prstGeom prst="rect">
            <a:avLst/>
          </a:prstGeom>
          <a:blipFill>
            <a:blip r:embed="rId2" cstate="print"/>
            <a:stretch>
              <a:fillRect/>
            </a:stretch>
          </a:blipFill>
        </p:spPr>
        <p:txBody>
          <a:bodyPr wrap="square" lIns="0" tIns="0" rIns="0" bIns="0" rtlCol="0"/>
          <a:lstStyle/>
          <a:p>
            <a:endParaRPr/>
          </a:p>
        </p:txBody>
      </p:sp>
      <p:sp>
        <p:nvSpPr>
          <p:cNvPr id="19" name="object 19"/>
          <p:cNvSpPr txBox="1"/>
          <p:nvPr/>
        </p:nvSpPr>
        <p:spPr>
          <a:xfrm>
            <a:off x="372098" y="3430840"/>
            <a:ext cx="5883275" cy="722630"/>
          </a:xfrm>
          <a:prstGeom prst="rect">
            <a:avLst/>
          </a:prstGeom>
        </p:spPr>
        <p:txBody>
          <a:bodyPr vert="horz" wrap="square" lIns="0" tIns="0" rIns="0" bIns="0" rtlCol="0">
            <a:spAutoFit/>
          </a:bodyPr>
          <a:lstStyle/>
          <a:p>
            <a:pPr marL="12700" marR="5080">
              <a:lnSpc>
                <a:spcPts val="2850"/>
              </a:lnSpc>
            </a:pPr>
            <a:r>
              <a:rPr sz="2400" spc="-5" dirty="0">
                <a:solidFill>
                  <a:srgbClr val="FF0000"/>
                </a:solidFill>
                <a:latin typeface="Arial"/>
                <a:cs typeface="Arial"/>
              </a:rPr>
              <a:t>Notice: the same function and the same set  of parameters are used at every time</a:t>
            </a:r>
            <a:r>
              <a:rPr sz="2400" spc="50" dirty="0">
                <a:solidFill>
                  <a:srgbClr val="FF0000"/>
                </a:solidFill>
                <a:latin typeface="Arial"/>
                <a:cs typeface="Arial"/>
              </a:rPr>
              <a:t> </a:t>
            </a:r>
            <a:r>
              <a:rPr sz="2400" spc="-5" dirty="0">
                <a:solidFill>
                  <a:srgbClr val="FF0000"/>
                </a:solidFill>
                <a:latin typeface="Arial"/>
                <a:cs typeface="Arial"/>
              </a:rPr>
              <a:t>step.</a:t>
            </a:r>
            <a:endParaRPr sz="2400">
              <a:latin typeface="Arial"/>
              <a:cs typeface="Arial"/>
            </a:endParaRPr>
          </a:p>
        </p:txBody>
      </p:sp>
      <p:sp>
        <p:nvSpPr>
          <p:cNvPr id="20" name="object 20"/>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21" name="object 21"/>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22" name="object 22"/>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23" name="object 23"/>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16</a:t>
            </a:r>
            <a:endParaRPr sz="2000">
              <a:latin typeface="Arial"/>
              <a:cs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800123" y="3339968"/>
            <a:ext cx="398145" cy="868680"/>
          </a:xfrm>
          <a:custGeom>
            <a:avLst/>
            <a:gdLst/>
            <a:ahLst/>
            <a:cxnLst/>
            <a:rect l="l" t="t" r="r" b="b"/>
            <a:pathLst>
              <a:path w="398144" h="868679">
                <a:moveTo>
                  <a:pt x="0" y="0"/>
                </a:moveTo>
                <a:lnTo>
                  <a:pt x="398099" y="0"/>
                </a:lnTo>
                <a:lnTo>
                  <a:pt x="398099" y="868198"/>
                </a:lnTo>
                <a:lnTo>
                  <a:pt x="0" y="868198"/>
                </a:lnTo>
                <a:lnTo>
                  <a:pt x="0" y="0"/>
                </a:lnTo>
                <a:close/>
              </a:path>
            </a:pathLst>
          </a:custGeom>
          <a:solidFill>
            <a:srgbClr val="F4CCCC"/>
          </a:solidFill>
        </p:spPr>
        <p:txBody>
          <a:bodyPr wrap="square" lIns="0" tIns="0" rIns="0" bIns="0" rtlCol="0"/>
          <a:lstStyle/>
          <a:p>
            <a:endParaRPr/>
          </a:p>
        </p:txBody>
      </p:sp>
      <p:sp>
        <p:nvSpPr>
          <p:cNvPr id="5" name="object 5"/>
          <p:cNvSpPr/>
          <p:nvPr/>
        </p:nvSpPr>
        <p:spPr>
          <a:xfrm>
            <a:off x="800123" y="3339968"/>
            <a:ext cx="398145" cy="868680"/>
          </a:xfrm>
          <a:custGeom>
            <a:avLst/>
            <a:gdLst/>
            <a:ahLst/>
            <a:cxnLst/>
            <a:rect l="l" t="t" r="r" b="b"/>
            <a:pathLst>
              <a:path w="398144" h="868679">
                <a:moveTo>
                  <a:pt x="0" y="0"/>
                </a:moveTo>
                <a:lnTo>
                  <a:pt x="398099" y="0"/>
                </a:lnTo>
                <a:lnTo>
                  <a:pt x="398099" y="868198"/>
                </a:lnTo>
                <a:lnTo>
                  <a:pt x="0" y="868198"/>
                </a:lnTo>
                <a:lnTo>
                  <a:pt x="0" y="0"/>
                </a:lnTo>
                <a:close/>
              </a:path>
            </a:pathLst>
          </a:custGeom>
          <a:ln w="9524">
            <a:solidFill>
              <a:srgbClr val="000000"/>
            </a:solidFill>
          </a:ln>
        </p:spPr>
        <p:txBody>
          <a:bodyPr wrap="square" lIns="0" tIns="0" rIns="0" bIns="0" rtlCol="0"/>
          <a:lstStyle/>
          <a:p>
            <a:endParaRPr/>
          </a:p>
        </p:txBody>
      </p:sp>
      <p:sp>
        <p:nvSpPr>
          <p:cNvPr id="6" name="object 6"/>
          <p:cNvSpPr txBox="1"/>
          <p:nvPr/>
        </p:nvSpPr>
        <p:spPr>
          <a:xfrm>
            <a:off x="929322" y="3626815"/>
            <a:ext cx="139700" cy="285115"/>
          </a:xfrm>
          <a:prstGeom prst="rect">
            <a:avLst/>
          </a:prstGeom>
        </p:spPr>
        <p:txBody>
          <a:bodyPr vert="horz" wrap="square" lIns="0" tIns="0" rIns="0" bIns="0" rtlCol="0">
            <a:spAutoFit/>
          </a:bodyPr>
          <a:lstStyle/>
          <a:p>
            <a:pPr marL="12700">
              <a:lnSpc>
                <a:spcPct val="100000"/>
              </a:lnSpc>
            </a:pPr>
            <a:r>
              <a:rPr sz="1800" dirty="0">
                <a:latin typeface="Arial"/>
                <a:cs typeface="Arial"/>
              </a:rPr>
              <a:t>x</a:t>
            </a:r>
            <a:endParaRPr sz="1800">
              <a:latin typeface="Arial"/>
              <a:cs typeface="Arial"/>
            </a:endParaRPr>
          </a:p>
        </p:txBody>
      </p:sp>
      <p:sp>
        <p:nvSpPr>
          <p:cNvPr id="7" name="object 7"/>
          <p:cNvSpPr/>
          <p:nvPr/>
        </p:nvSpPr>
        <p:spPr>
          <a:xfrm>
            <a:off x="509273" y="2369820"/>
            <a:ext cx="979805" cy="623570"/>
          </a:xfrm>
          <a:custGeom>
            <a:avLst/>
            <a:gdLst/>
            <a:ahLst/>
            <a:cxnLst/>
            <a:rect l="l" t="t" r="r" b="b"/>
            <a:pathLst>
              <a:path w="979805" h="623569">
                <a:moveTo>
                  <a:pt x="0" y="0"/>
                </a:moveTo>
                <a:lnTo>
                  <a:pt x="979798" y="0"/>
                </a:lnTo>
                <a:lnTo>
                  <a:pt x="979798" y="623098"/>
                </a:lnTo>
                <a:lnTo>
                  <a:pt x="0" y="623098"/>
                </a:lnTo>
                <a:lnTo>
                  <a:pt x="0" y="0"/>
                </a:lnTo>
                <a:close/>
              </a:path>
            </a:pathLst>
          </a:custGeom>
          <a:solidFill>
            <a:srgbClr val="38751C"/>
          </a:solidFill>
        </p:spPr>
        <p:txBody>
          <a:bodyPr wrap="square" lIns="0" tIns="0" rIns="0" bIns="0" rtlCol="0"/>
          <a:lstStyle/>
          <a:p>
            <a:endParaRPr/>
          </a:p>
        </p:txBody>
      </p:sp>
      <p:sp>
        <p:nvSpPr>
          <p:cNvPr id="8" name="object 8"/>
          <p:cNvSpPr txBox="1"/>
          <p:nvPr/>
        </p:nvSpPr>
        <p:spPr>
          <a:xfrm>
            <a:off x="738841" y="2534117"/>
            <a:ext cx="520700" cy="285115"/>
          </a:xfrm>
          <a:prstGeom prst="rect">
            <a:avLst/>
          </a:prstGeom>
        </p:spPr>
        <p:txBody>
          <a:bodyPr vert="horz" wrap="square" lIns="0" tIns="0" rIns="0" bIns="0" rtlCol="0">
            <a:spAutoFit/>
          </a:bodyPr>
          <a:lstStyle/>
          <a:p>
            <a:pPr marL="12700">
              <a:lnSpc>
                <a:spcPct val="100000"/>
              </a:lnSpc>
            </a:pPr>
            <a:r>
              <a:rPr sz="1800" spc="-5" dirty="0">
                <a:solidFill>
                  <a:srgbClr val="FFFFFF"/>
                </a:solidFill>
                <a:latin typeface="Arial"/>
                <a:cs typeface="Arial"/>
              </a:rPr>
              <a:t>RNN</a:t>
            </a:r>
            <a:endParaRPr sz="1800">
              <a:latin typeface="Arial"/>
              <a:cs typeface="Arial"/>
            </a:endParaRPr>
          </a:p>
        </p:txBody>
      </p:sp>
      <p:sp>
        <p:nvSpPr>
          <p:cNvPr id="9" name="object 9"/>
          <p:cNvSpPr txBox="1"/>
          <p:nvPr/>
        </p:nvSpPr>
        <p:spPr>
          <a:xfrm>
            <a:off x="800123" y="1171072"/>
            <a:ext cx="398145" cy="868680"/>
          </a:xfrm>
          <a:prstGeom prst="rect">
            <a:avLst/>
          </a:prstGeom>
          <a:solidFill>
            <a:srgbClr val="C8DAF7"/>
          </a:solidFill>
          <a:ln w="9524">
            <a:solidFill>
              <a:srgbClr val="000000"/>
            </a:solidFill>
          </a:ln>
        </p:spPr>
        <p:txBody>
          <a:bodyPr vert="horz" wrap="square" lIns="0" tIns="4445" rIns="0" bIns="0" rtlCol="0">
            <a:spAutoFit/>
          </a:bodyPr>
          <a:lstStyle/>
          <a:p>
            <a:pPr>
              <a:lnSpc>
                <a:spcPct val="100000"/>
              </a:lnSpc>
              <a:spcBef>
                <a:spcPts val="35"/>
              </a:spcBef>
            </a:pPr>
            <a:endParaRPr sz="1900">
              <a:latin typeface="Times New Roman"/>
              <a:cs typeface="Times New Roman"/>
            </a:endParaRPr>
          </a:p>
          <a:p>
            <a:pPr algn="ctr">
              <a:lnSpc>
                <a:spcPct val="100000"/>
              </a:lnSpc>
            </a:pPr>
            <a:r>
              <a:rPr sz="1800" dirty="0">
                <a:latin typeface="Arial"/>
                <a:cs typeface="Arial"/>
              </a:rPr>
              <a:t>y</a:t>
            </a:r>
            <a:endParaRPr sz="1800">
              <a:latin typeface="Arial"/>
              <a:cs typeface="Arial"/>
            </a:endParaRPr>
          </a:p>
        </p:txBody>
      </p:sp>
      <p:sp>
        <p:nvSpPr>
          <p:cNvPr id="10" name="object 10"/>
          <p:cNvSpPr/>
          <p:nvPr/>
        </p:nvSpPr>
        <p:spPr>
          <a:xfrm>
            <a:off x="999173" y="2153520"/>
            <a:ext cx="0" cy="216535"/>
          </a:xfrm>
          <a:custGeom>
            <a:avLst/>
            <a:gdLst/>
            <a:ahLst/>
            <a:cxnLst/>
            <a:rect l="l" t="t" r="r" b="b"/>
            <a:pathLst>
              <a:path h="216535">
                <a:moveTo>
                  <a:pt x="0" y="216299"/>
                </a:moveTo>
                <a:lnTo>
                  <a:pt x="0" y="0"/>
                </a:lnTo>
              </a:path>
            </a:pathLst>
          </a:custGeom>
          <a:ln w="19049">
            <a:solidFill>
              <a:srgbClr val="000000"/>
            </a:solidFill>
          </a:ln>
        </p:spPr>
        <p:txBody>
          <a:bodyPr wrap="square" lIns="0" tIns="0" rIns="0" bIns="0" rtlCol="0"/>
          <a:lstStyle/>
          <a:p>
            <a:endParaRPr/>
          </a:p>
        </p:txBody>
      </p:sp>
      <p:sp>
        <p:nvSpPr>
          <p:cNvPr id="11" name="object 11"/>
          <p:cNvSpPr/>
          <p:nvPr/>
        </p:nvSpPr>
        <p:spPr>
          <a:xfrm>
            <a:off x="967708" y="2067070"/>
            <a:ext cx="63500" cy="86995"/>
          </a:xfrm>
          <a:custGeom>
            <a:avLst/>
            <a:gdLst/>
            <a:ahLst/>
            <a:cxnLst/>
            <a:rect l="l" t="t" r="r" b="b"/>
            <a:pathLst>
              <a:path w="63500" h="86994">
                <a:moveTo>
                  <a:pt x="62929" y="86449"/>
                </a:moveTo>
                <a:lnTo>
                  <a:pt x="31464" y="0"/>
                </a:lnTo>
                <a:lnTo>
                  <a:pt x="0" y="86449"/>
                </a:lnTo>
                <a:lnTo>
                  <a:pt x="62929" y="86449"/>
                </a:lnTo>
                <a:close/>
              </a:path>
            </a:pathLst>
          </a:custGeom>
          <a:ln w="19049">
            <a:solidFill>
              <a:srgbClr val="000000"/>
            </a:solidFill>
          </a:ln>
        </p:spPr>
        <p:txBody>
          <a:bodyPr wrap="square" lIns="0" tIns="0" rIns="0" bIns="0" rtlCol="0"/>
          <a:lstStyle/>
          <a:p>
            <a:endParaRPr/>
          </a:p>
        </p:txBody>
      </p:sp>
      <p:sp>
        <p:nvSpPr>
          <p:cNvPr id="12" name="object 12"/>
          <p:cNvSpPr/>
          <p:nvPr/>
        </p:nvSpPr>
        <p:spPr>
          <a:xfrm>
            <a:off x="999173" y="3107168"/>
            <a:ext cx="0" cy="233045"/>
          </a:xfrm>
          <a:custGeom>
            <a:avLst/>
            <a:gdLst/>
            <a:ahLst/>
            <a:cxnLst/>
            <a:rect l="l" t="t" r="r" b="b"/>
            <a:pathLst>
              <a:path h="233045">
                <a:moveTo>
                  <a:pt x="0" y="232799"/>
                </a:moveTo>
                <a:lnTo>
                  <a:pt x="0" y="0"/>
                </a:lnTo>
              </a:path>
            </a:pathLst>
          </a:custGeom>
          <a:ln w="19049">
            <a:solidFill>
              <a:srgbClr val="000000"/>
            </a:solidFill>
          </a:ln>
        </p:spPr>
        <p:txBody>
          <a:bodyPr wrap="square" lIns="0" tIns="0" rIns="0" bIns="0" rtlCol="0"/>
          <a:lstStyle/>
          <a:p>
            <a:endParaRPr/>
          </a:p>
        </p:txBody>
      </p:sp>
      <p:sp>
        <p:nvSpPr>
          <p:cNvPr id="13" name="object 13"/>
          <p:cNvSpPr/>
          <p:nvPr/>
        </p:nvSpPr>
        <p:spPr>
          <a:xfrm>
            <a:off x="967708" y="3020718"/>
            <a:ext cx="63500" cy="86995"/>
          </a:xfrm>
          <a:custGeom>
            <a:avLst/>
            <a:gdLst/>
            <a:ahLst/>
            <a:cxnLst/>
            <a:rect l="l" t="t" r="r" b="b"/>
            <a:pathLst>
              <a:path w="63500" h="86994">
                <a:moveTo>
                  <a:pt x="62929" y="86449"/>
                </a:moveTo>
                <a:lnTo>
                  <a:pt x="31464" y="0"/>
                </a:lnTo>
                <a:lnTo>
                  <a:pt x="0" y="86449"/>
                </a:lnTo>
                <a:lnTo>
                  <a:pt x="62929" y="86449"/>
                </a:lnTo>
                <a:close/>
              </a:path>
            </a:pathLst>
          </a:custGeom>
          <a:ln w="19049">
            <a:solidFill>
              <a:srgbClr val="000000"/>
            </a:solidFill>
          </a:ln>
        </p:spPr>
        <p:txBody>
          <a:bodyPr wrap="square" lIns="0" tIns="0" rIns="0" bIns="0" rtlCol="0"/>
          <a:lstStyle/>
          <a:p>
            <a:endParaRPr/>
          </a:p>
        </p:txBody>
      </p:sp>
      <p:sp>
        <p:nvSpPr>
          <p:cNvPr id="14" name="object 14"/>
          <p:cNvSpPr/>
          <p:nvPr/>
        </p:nvSpPr>
        <p:spPr>
          <a:xfrm>
            <a:off x="1491202" y="2527494"/>
            <a:ext cx="495300" cy="259079"/>
          </a:xfrm>
          <a:custGeom>
            <a:avLst/>
            <a:gdLst/>
            <a:ahLst/>
            <a:cxnLst/>
            <a:rect l="l" t="t" r="r" b="b"/>
            <a:pathLst>
              <a:path w="495300" h="259080">
                <a:moveTo>
                  <a:pt x="0" y="0"/>
                </a:moveTo>
                <a:lnTo>
                  <a:pt x="30225" y="8592"/>
                </a:lnTo>
                <a:lnTo>
                  <a:pt x="73607" y="19675"/>
                </a:lnTo>
                <a:lnTo>
                  <a:pt x="126748" y="32805"/>
                </a:lnTo>
                <a:lnTo>
                  <a:pt x="186247" y="47540"/>
                </a:lnTo>
                <a:lnTo>
                  <a:pt x="248707" y="63436"/>
                </a:lnTo>
                <a:lnTo>
                  <a:pt x="310729" y="80050"/>
                </a:lnTo>
                <a:lnTo>
                  <a:pt x="368913" y="96940"/>
                </a:lnTo>
                <a:lnTo>
                  <a:pt x="419862" y="113663"/>
                </a:lnTo>
                <a:lnTo>
                  <a:pt x="460176" y="129776"/>
                </a:lnTo>
                <a:lnTo>
                  <a:pt x="495306" y="158399"/>
                </a:lnTo>
                <a:lnTo>
                  <a:pt x="482258" y="172515"/>
                </a:lnTo>
                <a:lnTo>
                  <a:pt x="398245" y="201090"/>
                </a:lnTo>
                <a:lnTo>
                  <a:pt x="336459" y="215054"/>
                </a:lnTo>
                <a:lnTo>
                  <a:pt x="267606" y="228474"/>
                </a:lnTo>
                <a:lnTo>
                  <a:pt x="223024" y="236480"/>
                </a:lnTo>
                <a:lnTo>
                  <a:pt x="178596" y="244112"/>
                </a:lnTo>
                <a:lnTo>
                  <a:pt x="135442" y="251311"/>
                </a:lnTo>
                <a:lnTo>
                  <a:pt x="94682" y="258024"/>
                </a:lnTo>
                <a:lnTo>
                  <a:pt x="90522" y="258724"/>
                </a:lnTo>
              </a:path>
            </a:pathLst>
          </a:custGeom>
          <a:ln w="19049">
            <a:solidFill>
              <a:srgbClr val="000000"/>
            </a:solidFill>
          </a:ln>
        </p:spPr>
        <p:txBody>
          <a:bodyPr wrap="square" lIns="0" tIns="0" rIns="0" bIns="0" rtlCol="0"/>
          <a:lstStyle/>
          <a:p>
            <a:endParaRPr/>
          </a:p>
        </p:txBody>
      </p:sp>
      <p:sp>
        <p:nvSpPr>
          <p:cNvPr id="15" name="object 15"/>
          <p:cNvSpPr/>
          <p:nvPr/>
        </p:nvSpPr>
        <p:spPr>
          <a:xfrm>
            <a:off x="1496611" y="2755244"/>
            <a:ext cx="90805" cy="62230"/>
          </a:xfrm>
          <a:custGeom>
            <a:avLst/>
            <a:gdLst/>
            <a:ahLst/>
            <a:cxnLst/>
            <a:rect l="l" t="t" r="r" b="b"/>
            <a:pathLst>
              <a:path w="90805" h="62230">
                <a:moveTo>
                  <a:pt x="79592" y="0"/>
                </a:moveTo>
                <a:lnTo>
                  <a:pt x="0" y="46124"/>
                </a:lnTo>
                <a:lnTo>
                  <a:pt x="90629" y="61949"/>
                </a:lnTo>
                <a:lnTo>
                  <a:pt x="79592" y="0"/>
                </a:lnTo>
                <a:close/>
              </a:path>
            </a:pathLst>
          </a:custGeom>
          <a:ln w="19049">
            <a:solidFill>
              <a:srgbClr val="000000"/>
            </a:solidFill>
          </a:ln>
        </p:spPr>
        <p:txBody>
          <a:bodyPr wrap="square" lIns="0" tIns="0" rIns="0" bIns="0" rtlCol="0"/>
          <a:lstStyle/>
          <a:p>
            <a:endParaRPr/>
          </a:p>
        </p:txBody>
      </p:sp>
      <p:sp>
        <p:nvSpPr>
          <p:cNvPr id="16" name="object 16"/>
          <p:cNvSpPr/>
          <p:nvPr/>
        </p:nvSpPr>
        <p:spPr>
          <a:xfrm>
            <a:off x="2986969" y="2675619"/>
            <a:ext cx="4606465" cy="435599"/>
          </a:xfrm>
          <a:prstGeom prst="rect">
            <a:avLst/>
          </a:prstGeom>
          <a:blipFill>
            <a:blip r:embed="rId2" cstate="print"/>
            <a:stretch>
              <a:fillRect/>
            </a:stretch>
          </a:blipFill>
        </p:spPr>
        <p:txBody>
          <a:bodyPr wrap="square" lIns="0" tIns="0" rIns="0" bIns="0" rtlCol="0"/>
          <a:lstStyle/>
          <a:p>
            <a:endParaRPr/>
          </a:p>
        </p:txBody>
      </p:sp>
      <p:sp>
        <p:nvSpPr>
          <p:cNvPr id="17" name="object 17"/>
          <p:cNvSpPr/>
          <p:nvPr/>
        </p:nvSpPr>
        <p:spPr>
          <a:xfrm>
            <a:off x="2986969" y="3460743"/>
            <a:ext cx="1863771" cy="435599"/>
          </a:xfrm>
          <a:prstGeom prst="rect">
            <a:avLst/>
          </a:prstGeom>
          <a:blipFill>
            <a:blip r:embed="rId3" cstate="print"/>
            <a:stretch>
              <a:fillRect/>
            </a:stretch>
          </a:blipFill>
        </p:spPr>
        <p:txBody>
          <a:bodyPr wrap="square" lIns="0" tIns="0" rIns="0" bIns="0" rtlCol="0"/>
          <a:lstStyle/>
          <a:p>
            <a:endParaRPr/>
          </a:p>
        </p:txBody>
      </p:sp>
      <p:sp>
        <p:nvSpPr>
          <p:cNvPr id="18" name="object 18"/>
          <p:cNvSpPr txBox="1">
            <a:spLocks noGrp="1"/>
          </p:cNvSpPr>
          <p:nvPr>
            <p:ph type="title"/>
          </p:nvPr>
        </p:nvSpPr>
        <p:spPr>
          <a:xfrm>
            <a:off x="1014770" y="39135"/>
            <a:ext cx="7110730" cy="835660"/>
          </a:xfrm>
          <a:prstGeom prst="rect">
            <a:avLst/>
          </a:prstGeom>
        </p:spPr>
        <p:txBody>
          <a:bodyPr vert="horz" wrap="square" lIns="0" tIns="0" rIns="0" bIns="0" rtlCol="0">
            <a:spAutoFit/>
          </a:bodyPr>
          <a:lstStyle/>
          <a:p>
            <a:pPr marL="12700">
              <a:lnSpc>
                <a:spcPct val="100000"/>
              </a:lnSpc>
            </a:pPr>
            <a:r>
              <a:rPr spc="-5" dirty="0"/>
              <a:t>(Vanilla) Recurrent Neural</a:t>
            </a:r>
            <a:r>
              <a:rPr spc="25" dirty="0"/>
              <a:t> </a:t>
            </a:r>
            <a:r>
              <a:rPr spc="-5" dirty="0"/>
              <a:t>Network</a:t>
            </a:r>
          </a:p>
          <a:p>
            <a:pPr marL="60960">
              <a:lnSpc>
                <a:spcPct val="100000"/>
              </a:lnSpc>
              <a:spcBef>
                <a:spcPts val="15"/>
              </a:spcBef>
            </a:pPr>
            <a:r>
              <a:rPr sz="1800" spc="-5" dirty="0"/>
              <a:t>The state consists of a single </a:t>
            </a:r>
            <a:r>
              <a:rPr sz="1800" i="1" spc="-5" dirty="0">
                <a:latin typeface="Arial"/>
                <a:cs typeface="Arial"/>
              </a:rPr>
              <a:t>“hidden” </a:t>
            </a:r>
            <a:r>
              <a:rPr sz="1800" spc="-5" dirty="0"/>
              <a:t>vector</a:t>
            </a:r>
            <a:r>
              <a:rPr sz="1800" spc="110" dirty="0"/>
              <a:t> </a:t>
            </a:r>
            <a:r>
              <a:rPr sz="1800" b="1" spc="-5" dirty="0">
                <a:latin typeface="Arial"/>
                <a:cs typeface="Arial"/>
              </a:rPr>
              <a:t>h</a:t>
            </a:r>
            <a:r>
              <a:rPr sz="1800" spc="-5" dirty="0"/>
              <a:t>:</a:t>
            </a:r>
            <a:endParaRPr sz="1800">
              <a:latin typeface="Arial"/>
              <a:cs typeface="Arial"/>
            </a:endParaRPr>
          </a:p>
        </p:txBody>
      </p:sp>
      <p:sp>
        <p:nvSpPr>
          <p:cNvPr id="19" name="object 19"/>
          <p:cNvSpPr/>
          <p:nvPr/>
        </p:nvSpPr>
        <p:spPr>
          <a:xfrm>
            <a:off x="3651292" y="1359422"/>
            <a:ext cx="3023943" cy="500998"/>
          </a:xfrm>
          <a:prstGeom prst="rect">
            <a:avLst/>
          </a:prstGeom>
          <a:blipFill>
            <a:blip r:embed="rId4" cstate="print"/>
            <a:stretch>
              <a:fillRect/>
            </a:stretch>
          </a:blipFill>
        </p:spPr>
        <p:txBody>
          <a:bodyPr wrap="square" lIns="0" tIns="0" rIns="0" bIns="0" rtlCol="0"/>
          <a:lstStyle/>
          <a:p>
            <a:endParaRPr/>
          </a:p>
        </p:txBody>
      </p:sp>
      <p:sp>
        <p:nvSpPr>
          <p:cNvPr id="20" name="object 20"/>
          <p:cNvSpPr/>
          <p:nvPr/>
        </p:nvSpPr>
        <p:spPr>
          <a:xfrm>
            <a:off x="4982590" y="2039170"/>
            <a:ext cx="0" cy="377190"/>
          </a:xfrm>
          <a:custGeom>
            <a:avLst/>
            <a:gdLst/>
            <a:ahLst/>
            <a:cxnLst/>
            <a:rect l="l" t="t" r="r" b="b"/>
            <a:pathLst>
              <a:path h="377189">
                <a:moveTo>
                  <a:pt x="0" y="0"/>
                </a:moveTo>
                <a:lnTo>
                  <a:pt x="0" y="376649"/>
                </a:lnTo>
              </a:path>
            </a:pathLst>
          </a:custGeom>
          <a:ln w="9524">
            <a:solidFill>
              <a:srgbClr val="666666"/>
            </a:solidFill>
          </a:ln>
        </p:spPr>
        <p:txBody>
          <a:bodyPr wrap="square" lIns="0" tIns="0" rIns="0" bIns="0" rtlCol="0"/>
          <a:lstStyle/>
          <a:p>
            <a:endParaRPr/>
          </a:p>
        </p:txBody>
      </p:sp>
      <p:sp>
        <p:nvSpPr>
          <p:cNvPr id="21" name="object 21"/>
          <p:cNvSpPr/>
          <p:nvPr/>
        </p:nvSpPr>
        <p:spPr>
          <a:xfrm>
            <a:off x="4966865" y="2415820"/>
            <a:ext cx="31750" cy="43815"/>
          </a:xfrm>
          <a:custGeom>
            <a:avLst/>
            <a:gdLst/>
            <a:ahLst/>
            <a:cxnLst/>
            <a:rect l="l" t="t" r="r" b="b"/>
            <a:pathLst>
              <a:path w="31750" h="43814">
                <a:moveTo>
                  <a:pt x="0" y="0"/>
                </a:moveTo>
                <a:lnTo>
                  <a:pt x="15724" y="43224"/>
                </a:lnTo>
                <a:lnTo>
                  <a:pt x="31449" y="0"/>
                </a:lnTo>
                <a:lnTo>
                  <a:pt x="0" y="0"/>
                </a:lnTo>
                <a:close/>
              </a:path>
            </a:pathLst>
          </a:custGeom>
          <a:ln w="9524">
            <a:solidFill>
              <a:srgbClr val="666666"/>
            </a:solidFill>
          </a:ln>
        </p:spPr>
        <p:txBody>
          <a:bodyPr wrap="square" lIns="0" tIns="0" rIns="0" bIns="0" rtlCol="0"/>
          <a:lstStyle/>
          <a:p>
            <a:endParaRPr/>
          </a:p>
        </p:txBody>
      </p:sp>
      <p:sp>
        <p:nvSpPr>
          <p:cNvPr id="22" name="object 22"/>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23" name="object 23"/>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24" name="object 24"/>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25" name="object 25"/>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17</a:t>
            </a:r>
            <a:endParaRPr sz="2000">
              <a:latin typeface="Arial"/>
              <a:cs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xfrm>
            <a:off x="244949" y="403972"/>
            <a:ext cx="2343150" cy="1084580"/>
          </a:xfrm>
          <a:prstGeom prst="rect">
            <a:avLst/>
          </a:prstGeom>
        </p:spPr>
        <p:txBody>
          <a:bodyPr vert="horz" wrap="square" lIns="0" tIns="0" rIns="0" bIns="0" rtlCol="0">
            <a:spAutoFit/>
          </a:bodyPr>
          <a:lstStyle/>
          <a:p>
            <a:pPr marL="12700" marR="5080">
              <a:lnSpc>
                <a:spcPts val="2850"/>
              </a:lnSpc>
            </a:pPr>
            <a:r>
              <a:rPr sz="2400" b="1" spc="-5" dirty="0">
                <a:latin typeface="Arial"/>
                <a:cs typeface="Arial"/>
              </a:rPr>
              <a:t>Character-level  language</a:t>
            </a:r>
            <a:r>
              <a:rPr sz="2400" b="1" spc="-60" dirty="0">
                <a:latin typeface="Arial"/>
                <a:cs typeface="Arial"/>
              </a:rPr>
              <a:t> </a:t>
            </a:r>
            <a:r>
              <a:rPr sz="2400" b="1" spc="-5" dirty="0">
                <a:latin typeface="Arial"/>
                <a:cs typeface="Arial"/>
              </a:rPr>
              <a:t>model  example</a:t>
            </a:r>
            <a:endParaRPr sz="2400">
              <a:latin typeface="Arial"/>
              <a:cs typeface="Arial"/>
            </a:endParaRPr>
          </a:p>
        </p:txBody>
      </p:sp>
      <p:sp>
        <p:nvSpPr>
          <p:cNvPr id="5" name="object 5"/>
          <p:cNvSpPr txBox="1"/>
          <p:nvPr/>
        </p:nvSpPr>
        <p:spPr>
          <a:xfrm>
            <a:off x="244949" y="1851768"/>
            <a:ext cx="1634489" cy="722630"/>
          </a:xfrm>
          <a:prstGeom prst="rect">
            <a:avLst/>
          </a:prstGeom>
        </p:spPr>
        <p:txBody>
          <a:bodyPr vert="horz" wrap="square" lIns="0" tIns="0" rIns="0" bIns="0" rtlCol="0">
            <a:spAutoFit/>
          </a:bodyPr>
          <a:lstStyle/>
          <a:p>
            <a:pPr marL="12700" marR="5080">
              <a:lnSpc>
                <a:spcPts val="2850"/>
              </a:lnSpc>
            </a:pPr>
            <a:r>
              <a:rPr sz="2400" spc="-5" dirty="0">
                <a:latin typeface="Arial"/>
                <a:cs typeface="Arial"/>
              </a:rPr>
              <a:t>Vocabulary:  [h,e,l,o]</a:t>
            </a:r>
            <a:endParaRPr sz="2400">
              <a:latin typeface="Arial"/>
              <a:cs typeface="Arial"/>
            </a:endParaRPr>
          </a:p>
        </p:txBody>
      </p:sp>
      <p:sp>
        <p:nvSpPr>
          <p:cNvPr id="6" name="object 6"/>
          <p:cNvSpPr txBox="1"/>
          <p:nvPr/>
        </p:nvSpPr>
        <p:spPr>
          <a:xfrm>
            <a:off x="244949" y="2937616"/>
            <a:ext cx="2294890" cy="1084580"/>
          </a:xfrm>
          <a:prstGeom prst="rect">
            <a:avLst/>
          </a:prstGeom>
        </p:spPr>
        <p:txBody>
          <a:bodyPr vert="horz" wrap="square" lIns="0" tIns="0" rIns="0" bIns="0" rtlCol="0">
            <a:spAutoFit/>
          </a:bodyPr>
          <a:lstStyle/>
          <a:p>
            <a:pPr marL="12700" marR="5080">
              <a:lnSpc>
                <a:spcPts val="2850"/>
              </a:lnSpc>
            </a:pPr>
            <a:r>
              <a:rPr sz="2400" spc="-5" dirty="0">
                <a:latin typeface="Arial"/>
                <a:cs typeface="Arial"/>
              </a:rPr>
              <a:t>Example</a:t>
            </a:r>
            <a:r>
              <a:rPr sz="2400" spc="-40" dirty="0">
                <a:latin typeface="Arial"/>
                <a:cs typeface="Arial"/>
              </a:rPr>
              <a:t> </a:t>
            </a:r>
            <a:r>
              <a:rPr sz="2400" spc="-5" dirty="0">
                <a:latin typeface="Arial"/>
                <a:cs typeface="Arial"/>
              </a:rPr>
              <a:t>training  sequence:  </a:t>
            </a:r>
            <a:r>
              <a:rPr sz="2400" b="1" spc="-5" dirty="0">
                <a:latin typeface="Arial"/>
                <a:cs typeface="Arial"/>
              </a:rPr>
              <a:t>“hello”</a:t>
            </a:r>
            <a:endParaRPr sz="2400">
              <a:latin typeface="Arial"/>
              <a:cs typeface="Arial"/>
            </a:endParaRPr>
          </a:p>
        </p:txBody>
      </p:sp>
      <p:sp>
        <p:nvSpPr>
          <p:cNvPr id="7" name="object 7"/>
          <p:cNvSpPr/>
          <p:nvPr/>
        </p:nvSpPr>
        <p:spPr>
          <a:xfrm>
            <a:off x="7912509" y="1888646"/>
            <a:ext cx="309245" cy="674370"/>
          </a:xfrm>
          <a:custGeom>
            <a:avLst/>
            <a:gdLst/>
            <a:ahLst/>
            <a:cxnLst/>
            <a:rect l="l" t="t" r="r" b="b"/>
            <a:pathLst>
              <a:path w="309245" h="674369">
                <a:moveTo>
                  <a:pt x="0" y="0"/>
                </a:moveTo>
                <a:lnTo>
                  <a:pt x="309074" y="0"/>
                </a:lnTo>
                <a:lnTo>
                  <a:pt x="309074" y="674073"/>
                </a:lnTo>
                <a:lnTo>
                  <a:pt x="0" y="674073"/>
                </a:lnTo>
                <a:lnTo>
                  <a:pt x="0" y="0"/>
                </a:lnTo>
                <a:close/>
              </a:path>
            </a:pathLst>
          </a:custGeom>
          <a:solidFill>
            <a:srgbClr val="F4CCCC"/>
          </a:solidFill>
        </p:spPr>
        <p:txBody>
          <a:bodyPr wrap="square" lIns="0" tIns="0" rIns="0" bIns="0" rtlCol="0"/>
          <a:lstStyle/>
          <a:p>
            <a:endParaRPr/>
          </a:p>
        </p:txBody>
      </p:sp>
      <p:sp>
        <p:nvSpPr>
          <p:cNvPr id="8" name="object 8"/>
          <p:cNvSpPr/>
          <p:nvPr/>
        </p:nvSpPr>
        <p:spPr>
          <a:xfrm>
            <a:off x="7912509" y="1888646"/>
            <a:ext cx="309245" cy="674370"/>
          </a:xfrm>
          <a:custGeom>
            <a:avLst/>
            <a:gdLst/>
            <a:ahLst/>
            <a:cxnLst/>
            <a:rect l="l" t="t" r="r" b="b"/>
            <a:pathLst>
              <a:path w="309245" h="674369">
                <a:moveTo>
                  <a:pt x="0" y="0"/>
                </a:moveTo>
                <a:lnTo>
                  <a:pt x="309074" y="0"/>
                </a:lnTo>
                <a:lnTo>
                  <a:pt x="309074" y="674073"/>
                </a:lnTo>
                <a:lnTo>
                  <a:pt x="0" y="674073"/>
                </a:lnTo>
                <a:lnTo>
                  <a:pt x="0" y="0"/>
                </a:lnTo>
                <a:close/>
              </a:path>
            </a:pathLst>
          </a:custGeom>
          <a:ln w="9524">
            <a:solidFill>
              <a:srgbClr val="000000"/>
            </a:solidFill>
          </a:ln>
        </p:spPr>
        <p:txBody>
          <a:bodyPr wrap="square" lIns="0" tIns="0" rIns="0" bIns="0" rtlCol="0"/>
          <a:lstStyle/>
          <a:p>
            <a:endParaRPr/>
          </a:p>
        </p:txBody>
      </p:sp>
      <p:sp>
        <p:nvSpPr>
          <p:cNvPr id="9" name="object 9"/>
          <p:cNvSpPr/>
          <p:nvPr/>
        </p:nvSpPr>
        <p:spPr>
          <a:xfrm>
            <a:off x="7686684" y="1135422"/>
            <a:ext cx="760730" cy="483870"/>
          </a:xfrm>
          <a:custGeom>
            <a:avLst/>
            <a:gdLst/>
            <a:ahLst/>
            <a:cxnLst/>
            <a:rect l="l" t="t" r="r" b="b"/>
            <a:pathLst>
              <a:path w="760729" h="483869">
                <a:moveTo>
                  <a:pt x="0" y="0"/>
                </a:moveTo>
                <a:lnTo>
                  <a:pt x="760723" y="0"/>
                </a:lnTo>
                <a:lnTo>
                  <a:pt x="760723" y="483774"/>
                </a:lnTo>
                <a:lnTo>
                  <a:pt x="0" y="483774"/>
                </a:lnTo>
                <a:lnTo>
                  <a:pt x="0" y="0"/>
                </a:lnTo>
                <a:close/>
              </a:path>
            </a:pathLst>
          </a:custGeom>
          <a:solidFill>
            <a:srgbClr val="38751C"/>
          </a:solidFill>
        </p:spPr>
        <p:txBody>
          <a:bodyPr wrap="square" lIns="0" tIns="0" rIns="0" bIns="0" rtlCol="0"/>
          <a:lstStyle/>
          <a:p>
            <a:endParaRPr/>
          </a:p>
        </p:txBody>
      </p:sp>
      <p:sp>
        <p:nvSpPr>
          <p:cNvPr id="10" name="object 10"/>
          <p:cNvSpPr txBox="1"/>
          <p:nvPr/>
        </p:nvSpPr>
        <p:spPr>
          <a:xfrm>
            <a:off x="7450884" y="69424"/>
            <a:ext cx="1436370" cy="2628900"/>
          </a:xfrm>
          <a:prstGeom prst="rect">
            <a:avLst/>
          </a:prstGeom>
          <a:ln w="9524">
            <a:solidFill>
              <a:srgbClr val="000000"/>
            </a:solidFill>
          </a:ln>
        </p:spPr>
        <p:txBody>
          <a:bodyPr vert="horz" wrap="square" lIns="0" tIns="0" rIns="0" bIns="0" rtlCol="0">
            <a:spAutoFit/>
          </a:bodyPr>
          <a:lstStyle/>
          <a:p>
            <a:pPr>
              <a:lnSpc>
                <a:spcPct val="100000"/>
              </a:lnSpc>
            </a:pPr>
            <a:endParaRPr sz="1800">
              <a:latin typeface="Times New Roman"/>
              <a:cs typeface="Times New Roman"/>
            </a:endParaRPr>
          </a:p>
          <a:p>
            <a:pPr>
              <a:lnSpc>
                <a:spcPct val="100000"/>
              </a:lnSpc>
            </a:pPr>
            <a:endParaRPr sz="1800">
              <a:latin typeface="Times New Roman"/>
              <a:cs typeface="Times New Roman"/>
            </a:endParaRPr>
          </a:p>
          <a:p>
            <a:pPr>
              <a:lnSpc>
                <a:spcPct val="100000"/>
              </a:lnSpc>
            </a:pPr>
            <a:endParaRPr sz="1800">
              <a:latin typeface="Times New Roman"/>
              <a:cs typeface="Times New Roman"/>
            </a:endParaRPr>
          </a:p>
          <a:p>
            <a:pPr>
              <a:lnSpc>
                <a:spcPct val="100000"/>
              </a:lnSpc>
              <a:spcBef>
                <a:spcPts val="15"/>
              </a:spcBef>
            </a:pPr>
            <a:endParaRPr sz="2500">
              <a:latin typeface="Times New Roman"/>
              <a:cs typeface="Times New Roman"/>
            </a:endParaRPr>
          </a:p>
          <a:p>
            <a:pPr marR="195580" algn="ctr">
              <a:lnSpc>
                <a:spcPct val="100000"/>
              </a:lnSpc>
            </a:pPr>
            <a:r>
              <a:rPr sz="1800" spc="-5" dirty="0">
                <a:solidFill>
                  <a:srgbClr val="FFFFFF"/>
                </a:solidFill>
                <a:latin typeface="Arial"/>
                <a:cs typeface="Arial"/>
              </a:rPr>
              <a:t>RNN</a:t>
            </a:r>
            <a:endParaRPr sz="1800">
              <a:latin typeface="Arial"/>
              <a:cs typeface="Arial"/>
            </a:endParaRPr>
          </a:p>
          <a:p>
            <a:pPr>
              <a:lnSpc>
                <a:spcPct val="100000"/>
              </a:lnSpc>
            </a:pPr>
            <a:endParaRPr sz="1800">
              <a:latin typeface="Times New Roman"/>
              <a:cs typeface="Times New Roman"/>
            </a:endParaRPr>
          </a:p>
          <a:p>
            <a:pPr>
              <a:lnSpc>
                <a:spcPct val="100000"/>
              </a:lnSpc>
              <a:spcBef>
                <a:spcPts val="35"/>
              </a:spcBef>
            </a:pPr>
            <a:endParaRPr sz="2100">
              <a:latin typeface="Times New Roman"/>
              <a:cs typeface="Times New Roman"/>
            </a:endParaRPr>
          </a:p>
          <a:p>
            <a:pPr marR="195580" algn="ctr">
              <a:lnSpc>
                <a:spcPct val="100000"/>
              </a:lnSpc>
            </a:pPr>
            <a:r>
              <a:rPr sz="1800" dirty="0">
                <a:latin typeface="Arial"/>
                <a:cs typeface="Arial"/>
              </a:rPr>
              <a:t>x</a:t>
            </a:r>
            <a:endParaRPr sz="1800">
              <a:latin typeface="Arial"/>
              <a:cs typeface="Arial"/>
            </a:endParaRPr>
          </a:p>
        </p:txBody>
      </p:sp>
      <p:sp>
        <p:nvSpPr>
          <p:cNvPr id="11" name="object 11"/>
          <p:cNvSpPr txBox="1"/>
          <p:nvPr/>
        </p:nvSpPr>
        <p:spPr>
          <a:xfrm>
            <a:off x="7912509" y="204714"/>
            <a:ext cx="309245" cy="674370"/>
          </a:xfrm>
          <a:prstGeom prst="rect">
            <a:avLst/>
          </a:prstGeom>
          <a:solidFill>
            <a:srgbClr val="C8DAF7"/>
          </a:solidFill>
          <a:ln w="9524">
            <a:solidFill>
              <a:srgbClr val="000000"/>
            </a:solidFill>
          </a:ln>
        </p:spPr>
        <p:txBody>
          <a:bodyPr vert="horz" wrap="square" lIns="0" tIns="184785" rIns="0" bIns="0" rtlCol="0">
            <a:spAutoFit/>
          </a:bodyPr>
          <a:lstStyle/>
          <a:p>
            <a:pPr marL="92075">
              <a:lnSpc>
                <a:spcPct val="100000"/>
              </a:lnSpc>
              <a:spcBef>
                <a:spcPts val="1455"/>
              </a:spcBef>
            </a:pPr>
            <a:r>
              <a:rPr sz="1800" dirty="0">
                <a:latin typeface="Arial"/>
                <a:cs typeface="Arial"/>
              </a:rPr>
              <a:t>y</a:t>
            </a:r>
            <a:endParaRPr sz="1800">
              <a:latin typeface="Arial"/>
              <a:cs typeface="Arial"/>
            </a:endParaRPr>
          </a:p>
        </p:txBody>
      </p:sp>
      <p:sp>
        <p:nvSpPr>
          <p:cNvPr id="12" name="object 12"/>
          <p:cNvSpPr/>
          <p:nvPr/>
        </p:nvSpPr>
        <p:spPr>
          <a:xfrm>
            <a:off x="8067033" y="993278"/>
            <a:ext cx="0" cy="142240"/>
          </a:xfrm>
          <a:custGeom>
            <a:avLst/>
            <a:gdLst/>
            <a:ahLst/>
            <a:cxnLst/>
            <a:rect l="l" t="t" r="r" b="b"/>
            <a:pathLst>
              <a:path h="142240">
                <a:moveTo>
                  <a:pt x="0" y="142144"/>
                </a:moveTo>
                <a:lnTo>
                  <a:pt x="0" y="0"/>
                </a:lnTo>
              </a:path>
            </a:pathLst>
          </a:custGeom>
          <a:ln w="19049">
            <a:solidFill>
              <a:srgbClr val="000000"/>
            </a:solidFill>
          </a:ln>
        </p:spPr>
        <p:txBody>
          <a:bodyPr wrap="square" lIns="0" tIns="0" rIns="0" bIns="0" rtlCol="0"/>
          <a:lstStyle/>
          <a:p>
            <a:endParaRPr/>
          </a:p>
        </p:txBody>
      </p:sp>
      <p:sp>
        <p:nvSpPr>
          <p:cNvPr id="13" name="object 13"/>
          <p:cNvSpPr/>
          <p:nvPr/>
        </p:nvSpPr>
        <p:spPr>
          <a:xfrm>
            <a:off x="8035583" y="906828"/>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000000"/>
            </a:solidFill>
          </a:ln>
        </p:spPr>
        <p:txBody>
          <a:bodyPr wrap="square" lIns="0" tIns="0" rIns="0" bIns="0" rtlCol="0"/>
          <a:lstStyle/>
          <a:p>
            <a:endParaRPr/>
          </a:p>
        </p:txBody>
      </p:sp>
      <p:sp>
        <p:nvSpPr>
          <p:cNvPr id="14" name="object 14"/>
          <p:cNvSpPr/>
          <p:nvPr/>
        </p:nvSpPr>
        <p:spPr>
          <a:xfrm>
            <a:off x="8067033" y="1733456"/>
            <a:ext cx="0" cy="155575"/>
          </a:xfrm>
          <a:custGeom>
            <a:avLst/>
            <a:gdLst/>
            <a:ahLst/>
            <a:cxnLst/>
            <a:rect l="l" t="t" r="r" b="b"/>
            <a:pathLst>
              <a:path h="155575">
                <a:moveTo>
                  <a:pt x="0" y="155189"/>
                </a:moveTo>
                <a:lnTo>
                  <a:pt x="0" y="0"/>
                </a:lnTo>
              </a:path>
            </a:pathLst>
          </a:custGeom>
          <a:ln w="19049">
            <a:solidFill>
              <a:srgbClr val="000000"/>
            </a:solidFill>
          </a:ln>
        </p:spPr>
        <p:txBody>
          <a:bodyPr wrap="square" lIns="0" tIns="0" rIns="0" bIns="0" rtlCol="0"/>
          <a:lstStyle/>
          <a:p>
            <a:endParaRPr/>
          </a:p>
        </p:txBody>
      </p:sp>
      <p:sp>
        <p:nvSpPr>
          <p:cNvPr id="15" name="object 15"/>
          <p:cNvSpPr/>
          <p:nvPr/>
        </p:nvSpPr>
        <p:spPr>
          <a:xfrm>
            <a:off x="8035583" y="1647006"/>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000000"/>
            </a:solidFill>
          </a:ln>
        </p:spPr>
        <p:txBody>
          <a:bodyPr wrap="square" lIns="0" tIns="0" rIns="0" bIns="0" rtlCol="0"/>
          <a:lstStyle/>
          <a:p>
            <a:endParaRPr/>
          </a:p>
        </p:txBody>
      </p:sp>
      <p:sp>
        <p:nvSpPr>
          <p:cNvPr id="16" name="object 16"/>
          <p:cNvSpPr/>
          <p:nvPr/>
        </p:nvSpPr>
        <p:spPr>
          <a:xfrm>
            <a:off x="8449057" y="1257839"/>
            <a:ext cx="384810" cy="196850"/>
          </a:xfrm>
          <a:custGeom>
            <a:avLst/>
            <a:gdLst/>
            <a:ahLst/>
            <a:cxnLst/>
            <a:rect l="l" t="t" r="r" b="b"/>
            <a:pathLst>
              <a:path w="384809" h="196850">
                <a:moveTo>
                  <a:pt x="0" y="0"/>
                </a:moveTo>
                <a:lnTo>
                  <a:pt x="30163" y="8428"/>
                </a:lnTo>
                <a:lnTo>
                  <a:pt x="74709" y="19630"/>
                </a:lnTo>
                <a:lnTo>
                  <a:pt x="128820" y="32978"/>
                </a:lnTo>
                <a:lnTo>
                  <a:pt x="187677" y="47845"/>
                </a:lnTo>
                <a:lnTo>
                  <a:pt x="246464" y="63602"/>
                </a:lnTo>
                <a:lnTo>
                  <a:pt x="300362" y="79622"/>
                </a:lnTo>
                <a:lnTo>
                  <a:pt x="344554" y="95278"/>
                </a:lnTo>
                <a:lnTo>
                  <a:pt x="384549" y="122984"/>
                </a:lnTo>
                <a:lnTo>
                  <a:pt x="369218" y="136718"/>
                </a:lnTo>
                <a:lnTo>
                  <a:pt x="330005" y="150614"/>
                </a:lnTo>
                <a:lnTo>
                  <a:pt x="273870" y="164298"/>
                </a:lnTo>
                <a:lnTo>
                  <a:pt x="207774" y="177397"/>
                </a:lnTo>
                <a:lnTo>
                  <a:pt x="155834" y="186610"/>
                </a:lnTo>
                <a:lnTo>
                  <a:pt x="113382" y="193761"/>
                </a:lnTo>
                <a:lnTo>
                  <a:pt x="105149" y="195124"/>
                </a:lnTo>
                <a:lnTo>
                  <a:pt x="95499" y="196714"/>
                </a:lnTo>
              </a:path>
            </a:pathLst>
          </a:custGeom>
          <a:ln w="19049">
            <a:solidFill>
              <a:srgbClr val="000000"/>
            </a:solidFill>
          </a:ln>
        </p:spPr>
        <p:txBody>
          <a:bodyPr wrap="square" lIns="0" tIns="0" rIns="0" bIns="0" rtlCol="0"/>
          <a:lstStyle/>
          <a:p>
            <a:endParaRPr/>
          </a:p>
        </p:txBody>
      </p:sp>
      <p:sp>
        <p:nvSpPr>
          <p:cNvPr id="17" name="object 17"/>
          <p:cNvSpPr/>
          <p:nvPr/>
        </p:nvSpPr>
        <p:spPr>
          <a:xfrm>
            <a:off x="8459407" y="1423562"/>
            <a:ext cx="90805" cy="62230"/>
          </a:xfrm>
          <a:custGeom>
            <a:avLst/>
            <a:gdLst/>
            <a:ahLst/>
            <a:cxnLst/>
            <a:rect l="l" t="t" r="r" b="b"/>
            <a:pathLst>
              <a:path w="90804" h="62230">
                <a:moveTo>
                  <a:pt x="79724" y="0"/>
                </a:moveTo>
                <a:lnTo>
                  <a:pt x="0" y="45909"/>
                </a:lnTo>
                <a:lnTo>
                  <a:pt x="90574" y="61987"/>
                </a:lnTo>
                <a:lnTo>
                  <a:pt x="79724" y="0"/>
                </a:lnTo>
                <a:close/>
              </a:path>
            </a:pathLst>
          </a:custGeom>
          <a:ln w="19049">
            <a:solidFill>
              <a:srgbClr val="000000"/>
            </a:solidFill>
          </a:ln>
        </p:spPr>
        <p:txBody>
          <a:bodyPr wrap="square" lIns="0" tIns="0" rIns="0" bIns="0" rtlCol="0"/>
          <a:lstStyle/>
          <a:p>
            <a:endParaRPr/>
          </a:p>
        </p:txBody>
      </p:sp>
      <p:sp>
        <p:nvSpPr>
          <p:cNvPr id="18" name="object 18"/>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9" name="object 19"/>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20" name="object 20"/>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21" name="object 21"/>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18</a:t>
            </a:r>
            <a:endParaRPr sz="2000">
              <a:latin typeface="Arial"/>
              <a:cs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3625767" y="121849"/>
            <a:ext cx="5260914" cy="4228566"/>
          </a:xfrm>
          <a:prstGeom prst="rect">
            <a:avLst/>
          </a:prstGeom>
          <a:blipFill>
            <a:blip r:embed="rId2" cstate="print"/>
            <a:stretch>
              <a:fillRect/>
            </a:stretch>
          </a:blipFill>
        </p:spPr>
        <p:txBody>
          <a:bodyPr wrap="square" lIns="0" tIns="0" rIns="0" bIns="0" rtlCol="0"/>
          <a:lstStyle/>
          <a:p>
            <a:endParaRPr/>
          </a:p>
        </p:txBody>
      </p:sp>
      <p:sp>
        <p:nvSpPr>
          <p:cNvPr id="5" name="object 5"/>
          <p:cNvSpPr txBox="1"/>
          <p:nvPr/>
        </p:nvSpPr>
        <p:spPr>
          <a:xfrm>
            <a:off x="244949" y="403972"/>
            <a:ext cx="2343150" cy="3618229"/>
          </a:xfrm>
          <a:prstGeom prst="rect">
            <a:avLst/>
          </a:prstGeom>
        </p:spPr>
        <p:txBody>
          <a:bodyPr vert="horz" wrap="square" lIns="0" tIns="0" rIns="0" bIns="0" rtlCol="0">
            <a:spAutoFit/>
          </a:bodyPr>
          <a:lstStyle/>
          <a:p>
            <a:pPr marL="12700" marR="5080">
              <a:lnSpc>
                <a:spcPts val="2850"/>
              </a:lnSpc>
            </a:pPr>
            <a:r>
              <a:rPr sz="2400" b="1" spc="-5" dirty="0">
                <a:latin typeface="Arial"/>
                <a:cs typeface="Arial"/>
              </a:rPr>
              <a:t>Character-level  language</a:t>
            </a:r>
            <a:r>
              <a:rPr sz="2400" b="1" spc="-60" dirty="0">
                <a:latin typeface="Arial"/>
                <a:cs typeface="Arial"/>
              </a:rPr>
              <a:t> </a:t>
            </a:r>
            <a:r>
              <a:rPr sz="2400" b="1" spc="-5" dirty="0">
                <a:latin typeface="Arial"/>
                <a:cs typeface="Arial"/>
              </a:rPr>
              <a:t>model  example</a:t>
            </a:r>
            <a:endParaRPr sz="2400">
              <a:latin typeface="Arial"/>
              <a:cs typeface="Arial"/>
            </a:endParaRPr>
          </a:p>
          <a:p>
            <a:pPr>
              <a:lnSpc>
                <a:spcPct val="100000"/>
              </a:lnSpc>
              <a:spcBef>
                <a:spcPts val="30"/>
              </a:spcBef>
            </a:pPr>
            <a:endParaRPr sz="2450">
              <a:latin typeface="Times New Roman"/>
              <a:cs typeface="Times New Roman"/>
            </a:endParaRPr>
          </a:p>
          <a:p>
            <a:pPr marL="12700" marR="713740">
              <a:lnSpc>
                <a:spcPts val="2850"/>
              </a:lnSpc>
            </a:pPr>
            <a:r>
              <a:rPr sz="2400" spc="-5" dirty="0">
                <a:latin typeface="Arial"/>
                <a:cs typeface="Arial"/>
              </a:rPr>
              <a:t>Vocabulary:  [h,e,l,o]</a:t>
            </a:r>
            <a:endParaRPr sz="2400">
              <a:latin typeface="Arial"/>
              <a:cs typeface="Arial"/>
            </a:endParaRPr>
          </a:p>
          <a:p>
            <a:pPr>
              <a:lnSpc>
                <a:spcPct val="100000"/>
              </a:lnSpc>
              <a:spcBef>
                <a:spcPts val="30"/>
              </a:spcBef>
            </a:pPr>
            <a:endParaRPr sz="2450">
              <a:latin typeface="Times New Roman"/>
              <a:cs typeface="Times New Roman"/>
            </a:endParaRPr>
          </a:p>
          <a:p>
            <a:pPr marL="12700" marR="53340">
              <a:lnSpc>
                <a:spcPts val="2850"/>
              </a:lnSpc>
            </a:pPr>
            <a:r>
              <a:rPr sz="2400" spc="-5" dirty="0">
                <a:latin typeface="Arial"/>
                <a:cs typeface="Arial"/>
              </a:rPr>
              <a:t>Example</a:t>
            </a:r>
            <a:r>
              <a:rPr sz="2400" spc="-40" dirty="0">
                <a:latin typeface="Arial"/>
                <a:cs typeface="Arial"/>
              </a:rPr>
              <a:t> </a:t>
            </a:r>
            <a:r>
              <a:rPr sz="2400" spc="-5" dirty="0">
                <a:latin typeface="Arial"/>
                <a:cs typeface="Arial"/>
              </a:rPr>
              <a:t>training  sequence:  </a:t>
            </a:r>
            <a:r>
              <a:rPr sz="2400" b="1" spc="-5" dirty="0">
                <a:latin typeface="Arial"/>
                <a:cs typeface="Arial"/>
              </a:rPr>
              <a:t>“hello”</a:t>
            </a:r>
            <a:endParaRPr sz="2400">
              <a:latin typeface="Arial"/>
              <a:cs typeface="Arial"/>
            </a:endParaRPr>
          </a:p>
        </p:txBody>
      </p:sp>
      <p:sp>
        <p:nvSpPr>
          <p:cNvPr id="6" name="object 6"/>
          <p:cNvSpPr/>
          <p:nvPr/>
        </p:nvSpPr>
        <p:spPr>
          <a:xfrm>
            <a:off x="2776194" y="114774"/>
            <a:ext cx="6169660" cy="2975610"/>
          </a:xfrm>
          <a:custGeom>
            <a:avLst/>
            <a:gdLst/>
            <a:ahLst/>
            <a:cxnLst/>
            <a:rect l="l" t="t" r="r" b="b"/>
            <a:pathLst>
              <a:path w="6169659" h="2975610">
                <a:moveTo>
                  <a:pt x="0" y="0"/>
                </a:moveTo>
                <a:lnTo>
                  <a:pt x="6169187" y="0"/>
                </a:lnTo>
                <a:lnTo>
                  <a:pt x="6169187" y="2975094"/>
                </a:lnTo>
                <a:lnTo>
                  <a:pt x="0" y="2975094"/>
                </a:lnTo>
                <a:lnTo>
                  <a:pt x="0" y="0"/>
                </a:lnTo>
                <a:close/>
              </a:path>
            </a:pathLst>
          </a:custGeom>
          <a:solidFill>
            <a:srgbClr val="FFFFFF"/>
          </a:solidFill>
        </p:spPr>
        <p:txBody>
          <a:bodyPr wrap="square" lIns="0" tIns="0" rIns="0" bIns="0" rtlCol="0"/>
          <a:lstStyle/>
          <a:p>
            <a:endParaRPr/>
          </a:p>
        </p:txBody>
      </p:sp>
      <p:sp>
        <p:nvSpPr>
          <p:cNvPr id="7" name="object 7"/>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9" name="object 9"/>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0" name="object 10"/>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19</a:t>
            </a:r>
            <a:endParaRPr sz="2000">
              <a:latin typeface="Arial"/>
              <a:cs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3722167" y="1120435"/>
            <a:ext cx="4438641" cy="428624"/>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3717417" y="1115672"/>
            <a:ext cx="4448175" cy="438150"/>
          </a:xfrm>
          <a:custGeom>
            <a:avLst/>
            <a:gdLst/>
            <a:ahLst/>
            <a:cxnLst/>
            <a:rect l="l" t="t" r="r" b="b"/>
            <a:pathLst>
              <a:path w="4448175" h="438150">
                <a:moveTo>
                  <a:pt x="0" y="0"/>
                </a:moveTo>
                <a:lnTo>
                  <a:pt x="4448141" y="0"/>
                </a:lnTo>
                <a:lnTo>
                  <a:pt x="4448141" y="438149"/>
                </a:lnTo>
                <a:lnTo>
                  <a:pt x="0" y="438149"/>
                </a:lnTo>
                <a:lnTo>
                  <a:pt x="0" y="0"/>
                </a:lnTo>
                <a:close/>
              </a:path>
            </a:pathLst>
          </a:custGeom>
          <a:ln w="9524">
            <a:solidFill>
              <a:srgbClr val="000000"/>
            </a:solidFill>
          </a:ln>
        </p:spPr>
        <p:txBody>
          <a:bodyPr wrap="square" lIns="0" tIns="0" rIns="0" bIns="0" rtlCol="0"/>
          <a:lstStyle/>
          <a:p>
            <a:endParaRPr/>
          </a:p>
        </p:txBody>
      </p:sp>
      <p:sp>
        <p:nvSpPr>
          <p:cNvPr id="6" name="object 6"/>
          <p:cNvSpPr/>
          <p:nvPr/>
        </p:nvSpPr>
        <p:spPr>
          <a:xfrm>
            <a:off x="3625767" y="121849"/>
            <a:ext cx="5260914" cy="4228566"/>
          </a:xfrm>
          <a:prstGeom prst="rect">
            <a:avLst/>
          </a:prstGeom>
          <a:blipFill>
            <a:blip r:embed="rId3" cstate="print"/>
            <a:stretch>
              <a:fillRect/>
            </a:stretch>
          </a:blipFill>
        </p:spPr>
        <p:txBody>
          <a:bodyPr wrap="square" lIns="0" tIns="0" rIns="0" bIns="0" rtlCol="0"/>
          <a:lstStyle/>
          <a:p>
            <a:endParaRPr/>
          </a:p>
        </p:txBody>
      </p:sp>
      <p:sp>
        <p:nvSpPr>
          <p:cNvPr id="7" name="object 7"/>
          <p:cNvSpPr txBox="1"/>
          <p:nvPr/>
        </p:nvSpPr>
        <p:spPr>
          <a:xfrm>
            <a:off x="244949" y="403972"/>
            <a:ext cx="2343150" cy="3618229"/>
          </a:xfrm>
          <a:prstGeom prst="rect">
            <a:avLst/>
          </a:prstGeom>
        </p:spPr>
        <p:txBody>
          <a:bodyPr vert="horz" wrap="square" lIns="0" tIns="0" rIns="0" bIns="0" rtlCol="0">
            <a:spAutoFit/>
          </a:bodyPr>
          <a:lstStyle/>
          <a:p>
            <a:pPr marL="12700" marR="5080">
              <a:lnSpc>
                <a:spcPts val="2850"/>
              </a:lnSpc>
            </a:pPr>
            <a:r>
              <a:rPr sz="2400" b="1" spc="-5" dirty="0">
                <a:latin typeface="Arial"/>
                <a:cs typeface="Arial"/>
              </a:rPr>
              <a:t>Character-level  language</a:t>
            </a:r>
            <a:r>
              <a:rPr sz="2400" b="1" spc="-60" dirty="0">
                <a:latin typeface="Arial"/>
                <a:cs typeface="Arial"/>
              </a:rPr>
              <a:t> </a:t>
            </a:r>
            <a:r>
              <a:rPr sz="2400" b="1" spc="-5" dirty="0">
                <a:latin typeface="Arial"/>
                <a:cs typeface="Arial"/>
              </a:rPr>
              <a:t>model  example</a:t>
            </a:r>
            <a:endParaRPr sz="2400">
              <a:latin typeface="Arial"/>
              <a:cs typeface="Arial"/>
            </a:endParaRPr>
          </a:p>
          <a:p>
            <a:pPr>
              <a:lnSpc>
                <a:spcPct val="100000"/>
              </a:lnSpc>
              <a:spcBef>
                <a:spcPts val="30"/>
              </a:spcBef>
            </a:pPr>
            <a:endParaRPr sz="2450">
              <a:latin typeface="Times New Roman"/>
              <a:cs typeface="Times New Roman"/>
            </a:endParaRPr>
          </a:p>
          <a:p>
            <a:pPr marL="12700" marR="713740">
              <a:lnSpc>
                <a:spcPts val="2850"/>
              </a:lnSpc>
            </a:pPr>
            <a:r>
              <a:rPr sz="2400" spc="-5" dirty="0">
                <a:latin typeface="Arial"/>
                <a:cs typeface="Arial"/>
              </a:rPr>
              <a:t>Vocabulary:  [h,e,l,o]</a:t>
            </a:r>
            <a:endParaRPr sz="2400">
              <a:latin typeface="Arial"/>
              <a:cs typeface="Arial"/>
            </a:endParaRPr>
          </a:p>
          <a:p>
            <a:pPr>
              <a:lnSpc>
                <a:spcPct val="100000"/>
              </a:lnSpc>
              <a:spcBef>
                <a:spcPts val="30"/>
              </a:spcBef>
            </a:pPr>
            <a:endParaRPr sz="2450">
              <a:latin typeface="Times New Roman"/>
              <a:cs typeface="Times New Roman"/>
            </a:endParaRPr>
          </a:p>
          <a:p>
            <a:pPr marL="12700" marR="53340">
              <a:lnSpc>
                <a:spcPts val="2850"/>
              </a:lnSpc>
            </a:pPr>
            <a:r>
              <a:rPr sz="2400" spc="-5" dirty="0">
                <a:latin typeface="Arial"/>
                <a:cs typeface="Arial"/>
              </a:rPr>
              <a:t>Example</a:t>
            </a:r>
            <a:r>
              <a:rPr sz="2400" spc="-40" dirty="0">
                <a:latin typeface="Arial"/>
                <a:cs typeface="Arial"/>
              </a:rPr>
              <a:t> </a:t>
            </a:r>
            <a:r>
              <a:rPr sz="2400" spc="-5" dirty="0">
                <a:latin typeface="Arial"/>
                <a:cs typeface="Arial"/>
              </a:rPr>
              <a:t>training  sequence:  </a:t>
            </a:r>
            <a:r>
              <a:rPr sz="2400" b="1" spc="-5" dirty="0">
                <a:latin typeface="Arial"/>
                <a:cs typeface="Arial"/>
              </a:rPr>
              <a:t>“hello”</a:t>
            </a:r>
            <a:endParaRPr sz="2400">
              <a:latin typeface="Arial"/>
              <a:cs typeface="Arial"/>
            </a:endParaRPr>
          </a:p>
        </p:txBody>
      </p:sp>
      <p:sp>
        <p:nvSpPr>
          <p:cNvPr id="8" name="object 8"/>
          <p:cNvSpPr/>
          <p:nvPr/>
        </p:nvSpPr>
        <p:spPr>
          <a:xfrm>
            <a:off x="2776194" y="114774"/>
            <a:ext cx="6169660" cy="1694180"/>
          </a:xfrm>
          <a:custGeom>
            <a:avLst/>
            <a:gdLst/>
            <a:ahLst/>
            <a:cxnLst/>
            <a:rect l="l" t="t" r="r" b="b"/>
            <a:pathLst>
              <a:path w="6169659" h="1694180">
                <a:moveTo>
                  <a:pt x="0" y="0"/>
                </a:moveTo>
                <a:lnTo>
                  <a:pt x="6169187" y="0"/>
                </a:lnTo>
                <a:lnTo>
                  <a:pt x="6169187" y="1693796"/>
                </a:lnTo>
                <a:lnTo>
                  <a:pt x="0" y="1693796"/>
                </a:lnTo>
                <a:lnTo>
                  <a:pt x="0" y="0"/>
                </a:lnTo>
                <a:close/>
              </a:path>
            </a:pathLst>
          </a:custGeom>
          <a:solidFill>
            <a:srgbClr val="FFFFFF"/>
          </a:solidFill>
        </p:spPr>
        <p:txBody>
          <a:bodyPr wrap="square" lIns="0" tIns="0" rIns="0" bIns="0" rtlCol="0"/>
          <a:lstStyle/>
          <a:p>
            <a:endParaRPr/>
          </a:p>
        </p:txBody>
      </p:sp>
      <p:sp>
        <p:nvSpPr>
          <p:cNvPr id="9" name="object 9"/>
          <p:cNvSpPr/>
          <p:nvPr/>
        </p:nvSpPr>
        <p:spPr>
          <a:xfrm>
            <a:off x="3956617" y="576136"/>
            <a:ext cx="4438641" cy="428624"/>
          </a:xfrm>
          <a:prstGeom prst="rect">
            <a:avLst/>
          </a:prstGeom>
          <a:blipFill>
            <a:blip r:embed="rId2" cstate="print"/>
            <a:stretch>
              <a:fillRect/>
            </a:stretch>
          </a:blipFill>
        </p:spPr>
        <p:txBody>
          <a:bodyPr wrap="square" lIns="0" tIns="0" rIns="0" bIns="0" rtlCol="0"/>
          <a:lstStyle/>
          <a:p>
            <a:endParaRPr/>
          </a:p>
        </p:txBody>
      </p:sp>
      <p:sp>
        <p:nvSpPr>
          <p:cNvPr id="10" name="object 10"/>
          <p:cNvSpPr/>
          <p:nvPr/>
        </p:nvSpPr>
        <p:spPr>
          <a:xfrm>
            <a:off x="3951866" y="571373"/>
            <a:ext cx="4448175" cy="438150"/>
          </a:xfrm>
          <a:custGeom>
            <a:avLst/>
            <a:gdLst/>
            <a:ahLst/>
            <a:cxnLst/>
            <a:rect l="l" t="t" r="r" b="b"/>
            <a:pathLst>
              <a:path w="4448175" h="438150">
                <a:moveTo>
                  <a:pt x="0" y="0"/>
                </a:moveTo>
                <a:lnTo>
                  <a:pt x="4448166" y="0"/>
                </a:lnTo>
                <a:lnTo>
                  <a:pt x="4448166" y="438149"/>
                </a:lnTo>
                <a:lnTo>
                  <a:pt x="0" y="438149"/>
                </a:lnTo>
                <a:lnTo>
                  <a:pt x="0" y="0"/>
                </a:lnTo>
                <a:close/>
              </a:path>
            </a:pathLst>
          </a:custGeom>
          <a:ln w="9524">
            <a:solidFill>
              <a:srgbClr val="000000"/>
            </a:solidFill>
          </a:ln>
        </p:spPr>
        <p:txBody>
          <a:bodyPr wrap="square" lIns="0" tIns="0" rIns="0" bIns="0" rtlCol="0"/>
          <a:lstStyle/>
          <a:p>
            <a:endParaRPr/>
          </a:p>
        </p:txBody>
      </p:sp>
      <p:sp>
        <p:nvSpPr>
          <p:cNvPr id="11" name="object 11"/>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2" name="object 12"/>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3" name="object 13"/>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4" name="object 14"/>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20</a:t>
            </a:r>
            <a:endParaRPr sz="2000">
              <a:latin typeface="Arial"/>
              <a:cs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3722167" y="1120435"/>
            <a:ext cx="4438641" cy="428624"/>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3717417" y="1115672"/>
            <a:ext cx="4448175" cy="438150"/>
          </a:xfrm>
          <a:custGeom>
            <a:avLst/>
            <a:gdLst/>
            <a:ahLst/>
            <a:cxnLst/>
            <a:rect l="l" t="t" r="r" b="b"/>
            <a:pathLst>
              <a:path w="4448175" h="438150">
                <a:moveTo>
                  <a:pt x="0" y="0"/>
                </a:moveTo>
                <a:lnTo>
                  <a:pt x="4448141" y="0"/>
                </a:lnTo>
                <a:lnTo>
                  <a:pt x="4448141" y="438149"/>
                </a:lnTo>
                <a:lnTo>
                  <a:pt x="0" y="438149"/>
                </a:lnTo>
                <a:lnTo>
                  <a:pt x="0" y="0"/>
                </a:lnTo>
                <a:close/>
              </a:path>
            </a:pathLst>
          </a:custGeom>
          <a:ln w="9524">
            <a:solidFill>
              <a:srgbClr val="000000"/>
            </a:solidFill>
          </a:ln>
        </p:spPr>
        <p:txBody>
          <a:bodyPr wrap="square" lIns="0" tIns="0" rIns="0" bIns="0" rtlCol="0"/>
          <a:lstStyle/>
          <a:p>
            <a:endParaRPr/>
          </a:p>
        </p:txBody>
      </p:sp>
      <p:sp>
        <p:nvSpPr>
          <p:cNvPr id="6" name="object 6"/>
          <p:cNvSpPr/>
          <p:nvPr/>
        </p:nvSpPr>
        <p:spPr>
          <a:xfrm>
            <a:off x="3625767" y="121849"/>
            <a:ext cx="5260914" cy="4228566"/>
          </a:xfrm>
          <a:prstGeom prst="rect">
            <a:avLst/>
          </a:prstGeom>
          <a:blipFill>
            <a:blip r:embed="rId3" cstate="print"/>
            <a:stretch>
              <a:fillRect/>
            </a:stretch>
          </a:blipFill>
        </p:spPr>
        <p:txBody>
          <a:bodyPr wrap="square" lIns="0" tIns="0" rIns="0" bIns="0" rtlCol="0"/>
          <a:lstStyle/>
          <a:p>
            <a:endParaRPr/>
          </a:p>
        </p:txBody>
      </p:sp>
      <p:sp>
        <p:nvSpPr>
          <p:cNvPr id="7" name="object 7"/>
          <p:cNvSpPr txBox="1"/>
          <p:nvPr/>
        </p:nvSpPr>
        <p:spPr>
          <a:xfrm>
            <a:off x="244949" y="403972"/>
            <a:ext cx="2343150" cy="3618229"/>
          </a:xfrm>
          <a:prstGeom prst="rect">
            <a:avLst/>
          </a:prstGeom>
        </p:spPr>
        <p:txBody>
          <a:bodyPr vert="horz" wrap="square" lIns="0" tIns="0" rIns="0" bIns="0" rtlCol="0">
            <a:spAutoFit/>
          </a:bodyPr>
          <a:lstStyle/>
          <a:p>
            <a:pPr marL="12700" marR="5080">
              <a:lnSpc>
                <a:spcPts val="2850"/>
              </a:lnSpc>
            </a:pPr>
            <a:r>
              <a:rPr sz="2400" b="1" spc="-5" dirty="0">
                <a:latin typeface="Arial"/>
                <a:cs typeface="Arial"/>
              </a:rPr>
              <a:t>Character-level  language</a:t>
            </a:r>
            <a:r>
              <a:rPr sz="2400" b="1" spc="-60" dirty="0">
                <a:latin typeface="Arial"/>
                <a:cs typeface="Arial"/>
              </a:rPr>
              <a:t> </a:t>
            </a:r>
            <a:r>
              <a:rPr sz="2400" b="1" spc="-5" dirty="0">
                <a:latin typeface="Arial"/>
                <a:cs typeface="Arial"/>
              </a:rPr>
              <a:t>model  example</a:t>
            </a:r>
            <a:endParaRPr sz="2400">
              <a:latin typeface="Arial"/>
              <a:cs typeface="Arial"/>
            </a:endParaRPr>
          </a:p>
          <a:p>
            <a:pPr>
              <a:lnSpc>
                <a:spcPct val="100000"/>
              </a:lnSpc>
              <a:spcBef>
                <a:spcPts val="30"/>
              </a:spcBef>
            </a:pPr>
            <a:endParaRPr sz="2450">
              <a:latin typeface="Times New Roman"/>
              <a:cs typeface="Times New Roman"/>
            </a:endParaRPr>
          </a:p>
          <a:p>
            <a:pPr marL="12700" marR="713740">
              <a:lnSpc>
                <a:spcPts val="2850"/>
              </a:lnSpc>
            </a:pPr>
            <a:r>
              <a:rPr sz="2400" spc="-5" dirty="0">
                <a:latin typeface="Arial"/>
                <a:cs typeface="Arial"/>
              </a:rPr>
              <a:t>Vocabulary:  [h,e,l,o]</a:t>
            </a:r>
            <a:endParaRPr sz="2400">
              <a:latin typeface="Arial"/>
              <a:cs typeface="Arial"/>
            </a:endParaRPr>
          </a:p>
          <a:p>
            <a:pPr>
              <a:lnSpc>
                <a:spcPct val="100000"/>
              </a:lnSpc>
              <a:spcBef>
                <a:spcPts val="30"/>
              </a:spcBef>
            </a:pPr>
            <a:endParaRPr sz="2450">
              <a:latin typeface="Times New Roman"/>
              <a:cs typeface="Times New Roman"/>
            </a:endParaRPr>
          </a:p>
          <a:p>
            <a:pPr marL="12700" marR="53340">
              <a:lnSpc>
                <a:spcPts val="2850"/>
              </a:lnSpc>
            </a:pPr>
            <a:r>
              <a:rPr sz="2400" spc="-5" dirty="0">
                <a:latin typeface="Arial"/>
                <a:cs typeface="Arial"/>
              </a:rPr>
              <a:t>Example</a:t>
            </a:r>
            <a:r>
              <a:rPr sz="2400" spc="-40" dirty="0">
                <a:latin typeface="Arial"/>
                <a:cs typeface="Arial"/>
              </a:rPr>
              <a:t> </a:t>
            </a:r>
            <a:r>
              <a:rPr sz="2400" spc="-5" dirty="0">
                <a:latin typeface="Arial"/>
                <a:cs typeface="Arial"/>
              </a:rPr>
              <a:t>training  sequence:  </a:t>
            </a:r>
            <a:r>
              <a:rPr sz="2400" b="1" spc="-5" dirty="0">
                <a:latin typeface="Arial"/>
                <a:cs typeface="Arial"/>
              </a:rPr>
              <a:t>“hello”</a:t>
            </a:r>
            <a:endParaRPr sz="2400">
              <a:latin typeface="Arial"/>
              <a:cs typeface="Arial"/>
            </a:endParaRPr>
          </a:p>
        </p:txBody>
      </p:sp>
      <p:sp>
        <p:nvSpPr>
          <p:cNvPr id="8" name="object 8"/>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1" name="object 11"/>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21</a:t>
            </a:r>
            <a:endParaRPr sz="2000">
              <a:latin typeface="Arial"/>
              <a:cs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prstGeom prst="rect">
            <a:avLst/>
          </a:prstGeom>
        </p:spPr>
        <p:txBody>
          <a:bodyPr vert="horz" wrap="square" lIns="0" tIns="103173" rIns="0" bIns="0" rtlCol="0">
            <a:spAutoFit/>
          </a:bodyPr>
          <a:lstStyle/>
          <a:p>
            <a:pPr marL="2324100">
              <a:lnSpc>
                <a:spcPct val="100000"/>
              </a:lnSpc>
            </a:pPr>
            <a:r>
              <a:rPr sz="1800" b="1" spc="-5" dirty="0">
                <a:solidFill>
                  <a:srgbClr val="3F77BF"/>
                </a:solidFill>
                <a:latin typeface="Arial"/>
                <a:cs typeface="Arial"/>
                <a:hlinkClick r:id="rId2"/>
              </a:rPr>
              <a:t>min-char-rnn.py</a:t>
            </a:r>
            <a:r>
              <a:rPr sz="1800" b="1" spc="-5" dirty="0">
                <a:solidFill>
                  <a:srgbClr val="3F77BF"/>
                </a:solidFill>
                <a:latin typeface="Arial"/>
                <a:cs typeface="Arial"/>
              </a:rPr>
              <a:t> </a:t>
            </a:r>
            <a:r>
              <a:rPr sz="1800" spc="-5" dirty="0">
                <a:hlinkClick r:id="rId2"/>
              </a:rPr>
              <a:t>gist: 112 lines of</a:t>
            </a:r>
            <a:r>
              <a:rPr sz="1800" spc="65" dirty="0">
                <a:hlinkClick r:id="rId2"/>
              </a:rPr>
              <a:t> </a:t>
            </a:r>
            <a:r>
              <a:rPr sz="1800" spc="-5" dirty="0">
                <a:hlinkClick r:id="rId2"/>
              </a:rPr>
              <a:t>Python</a:t>
            </a:r>
            <a:endParaRPr sz="1800">
              <a:latin typeface="Arial"/>
              <a:cs typeface="Arial"/>
            </a:endParaRPr>
          </a:p>
        </p:txBody>
      </p:sp>
      <p:sp>
        <p:nvSpPr>
          <p:cNvPr id="5" name="object 5"/>
          <p:cNvSpPr/>
          <p:nvPr/>
        </p:nvSpPr>
        <p:spPr>
          <a:xfrm>
            <a:off x="1840428" y="557873"/>
            <a:ext cx="2828336" cy="3952392"/>
          </a:xfrm>
          <a:prstGeom prst="rect">
            <a:avLst/>
          </a:prstGeom>
          <a:blipFill>
            <a:blip r:embed="rId3" cstate="print"/>
            <a:stretch>
              <a:fillRect/>
            </a:stretch>
          </a:blipFill>
        </p:spPr>
        <p:txBody>
          <a:bodyPr wrap="square" lIns="0" tIns="0" rIns="0" bIns="0" rtlCol="0"/>
          <a:lstStyle/>
          <a:p>
            <a:endParaRPr/>
          </a:p>
        </p:txBody>
      </p:sp>
      <p:sp>
        <p:nvSpPr>
          <p:cNvPr id="6" name="object 6"/>
          <p:cNvSpPr/>
          <p:nvPr/>
        </p:nvSpPr>
        <p:spPr>
          <a:xfrm>
            <a:off x="4767515" y="606616"/>
            <a:ext cx="2828344" cy="3283325"/>
          </a:xfrm>
          <a:prstGeom prst="rect">
            <a:avLst/>
          </a:prstGeom>
          <a:blipFill>
            <a:blip r:embed="rId4" cstate="print"/>
            <a:stretch>
              <a:fillRect/>
            </a:stretch>
          </a:blipFill>
        </p:spPr>
        <p:txBody>
          <a:bodyPr wrap="square" lIns="0" tIns="0" rIns="0" bIns="0" rtlCol="0"/>
          <a:lstStyle/>
          <a:p>
            <a:endParaRPr/>
          </a:p>
        </p:txBody>
      </p:sp>
      <p:sp>
        <p:nvSpPr>
          <p:cNvPr id="7" name="object 7"/>
          <p:cNvSpPr txBox="1"/>
          <p:nvPr/>
        </p:nvSpPr>
        <p:spPr>
          <a:xfrm>
            <a:off x="5803434" y="4065642"/>
            <a:ext cx="3078480" cy="424180"/>
          </a:xfrm>
          <a:prstGeom prst="rect">
            <a:avLst/>
          </a:prstGeom>
        </p:spPr>
        <p:txBody>
          <a:bodyPr vert="horz" wrap="square" lIns="0" tIns="0" rIns="0" bIns="0" rtlCol="0">
            <a:spAutoFit/>
          </a:bodyPr>
          <a:lstStyle/>
          <a:p>
            <a:pPr marL="12700" marR="5080">
              <a:lnSpc>
                <a:spcPts val="1650"/>
              </a:lnSpc>
            </a:pPr>
            <a:r>
              <a:rPr sz="1400" spc="-5" dirty="0">
                <a:latin typeface="Arial"/>
                <a:cs typeface="Arial"/>
              </a:rPr>
              <a:t>(</a:t>
            </a:r>
            <a:r>
              <a:rPr sz="1400" u="heavy" spc="-5" dirty="0">
                <a:solidFill>
                  <a:srgbClr val="1154CC"/>
                </a:solidFill>
                <a:latin typeface="Arial"/>
                <a:cs typeface="Arial"/>
                <a:hlinkClick r:id="rId2"/>
              </a:rPr>
              <a:t>https://gist.github. </a:t>
            </a:r>
            <a:r>
              <a:rPr sz="1400" u="heavy" spc="-5" dirty="0">
                <a:solidFill>
                  <a:srgbClr val="1154CC"/>
                </a:solidFill>
                <a:latin typeface="Arial"/>
                <a:cs typeface="Arial"/>
              </a:rPr>
              <a:t> </a:t>
            </a:r>
            <a:r>
              <a:rPr sz="1400" u="heavy" spc="-5" dirty="0">
                <a:solidFill>
                  <a:srgbClr val="1154CC"/>
                </a:solidFill>
                <a:latin typeface="Arial"/>
                <a:cs typeface="Arial"/>
                <a:hlinkClick r:id="rId2"/>
              </a:rPr>
              <a:t>com/karpathy/d4dee566867f8291f086</a:t>
            </a:r>
            <a:r>
              <a:rPr sz="1400" spc="-5" dirty="0">
                <a:latin typeface="Arial"/>
                <a:cs typeface="Arial"/>
              </a:rPr>
              <a:t>)</a:t>
            </a:r>
            <a:endParaRPr sz="1400">
              <a:latin typeface="Arial"/>
              <a:cs typeface="Arial"/>
            </a:endParaRPr>
          </a:p>
        </p:txBody>
      </p:sp>
      <p:sp>
        <p:nvSpPr>
          <p:cNvPr id="8" name="object 8"/>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1" name="object 11"/>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22</a:t>
            </a:r>
            <a:endParaRPr sz="2000">
              <a:latin typeface="Arial"/>
              <a:cs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220" y="266704"/>
            <a:ext cx="1995250" cy="2788189"/>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143437" y="3063118"/>
            <a:ext cx="1753015" cy="2034995"/>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83874" y="266699"/>
            <a:ext cx="1939925" cy="609600"/>
          </a:xfrm>
          <a:custGeom>
            <a:avLst/>
            <a:gdLst/>
            <a:ahLst/>
            <a:cxnLst/>
            <a:rect l="l" t="t" r="r" b="b"/>
            <a:pathLst>
              <a:path w="1939925" h="609600">
                <a:moveTo>
                  <a:pt x="0" y="0"/>
                </a:moveTo>
                <a:lnTo>
                  <a:pt x="1939796" y="0"/>
                </a:lnTo>
                <a:lnTo>
                  <a:pt x="1939796" y="609598"/>
                </a:lnTo>
                <a:lnTo>
                  <a:pt x="0" y="609598"/>
                </a:lnTo>
                <a:lnTo>
                  <a:pt x="0" y="0"/>
                </a:lnTo>
                <a:close/>
              </a:path>
            </a:pathLst>
          </a:custGeom>
          <a:solidFill>
            <a:srgbClr val="EFF400">
              <a:alpha val="14999"/>
            </a:srgbClr>
          </a:solidFill>
        </p:spPr>
        <p:txBody>
          <a:bodyPr wrap="square" lIns="0" tIns="0" rIns="0" bIns="0" rtlCol="0"/>
          <a:lstStyle/>
          <a:p>
            <a:endParaRPr/>
          </a:p>
        </p:txBody>
      </p:sp>
      <p:sp>
        <p:nvSpPr>
          <p:cNvPr id="5" name="object 5"/>
          <p:cNvSpPr/>
          <p:nvPr/>
        </p:nvSpPr>
        <p:spPr>
          <a:xfrm>
            <a:off x="83874" y="266699"/>
            <a:ext cx="1939925" cy="609600"/>
          </a:xfrm>
          <a:custGeom>
            <a:avLst/>
            <a:gdLst/>
            <a:ahLst/>
            <a:cxnLst/>
            <a:rect l="l" t="t" r="r" b="b"/>
            <a:pathLst>
              <a:path w="1939925" h="609600">
                <a:moveTo>
                  <a:pt x="0" y="0"/>
                </a:moveTo>
                <a:lnTo>
                  <a:pt x="1939796" y="0"/>
                </a:lnTo>
                <a:lnTo>
                  <a:pt x="1939796" y="609598"/>
                </a:lnTo>
                <a:lnTo>
                  <a:pt x="0" y="609598"/>
                </a:lnTo>
                <a:lnTo>
                  <a:pt x="0" y="0"/>
                </a:lnTo>
                <a:close/>
              </a:path>
            </a:pathLst>
          </a:custGeom>
          <a:ln w="9524">
            <a:solidFill>
              <a:srgbClr val="BF9000"/>
            </a:solidFill>
          </a:ln>
        </p:spPr>
        <p:txBody>
          <a:bodyPr wrap="square" lIns="0" tIns="0" rIns="0" bIns="0" rtlCol="0"/>
          <a:lstStyle/>
          <a:p>
            <a:endParaRPr/>
          </a:p>
        </p:txBody>
      </p:sp>
      <p:sp>
        <p:nvSpPr>
          <p:cNvPr id="6" name="object 6"/>
          <p:cNvSpPr txBox="1">
            <a:spLocks noGrp="1"/>
          </p:cNvSpPr>
          <p:nvPr>
            <p:ph type="title"/>
          </p:nvPr>
        </p:nvSpPr>
        <p:spPr>
          <a:xfrm>
            <a:off x="188106" y="7235"/>
            <a:ext cx="1704339" cy="224790"/>
          </a:xfrm>
          <a:prstGeom prst="rect">
            <a:avLst/>
          </a:prstGeom>
        </p:spPr>
        <p:txBody>
          <a:bodyPr vert="horz" wrap="square" lIns="0" tIns="0" rIns="0" bIns="0" rtlCol="0">
            <a:spAutoFit/>
          </a:bodyPr>
          <a:lstStyle/>
          <a:p>
            <a:pPr marL="12700">
              <a:lnSpc>
                <a:spcPct val="100000"/>
              </a:lnSpc>
            </a:pPr>
            <a:r>
              <a:rPr sz="1400" b="1" spc="-5" dirty="0">
                <a:solidFill>
                  <a:srgbClr val="3F77BF"/>
                </a:solidFill>
                <a:latin typeface="Arial"/>
                <a:cs typeface="Arial"/>
                <a:hlinkClick r:id="rId4"/>
              </a:rPr>
              <a:t>min-char-rnn.py</a:t>
            </a:r>
            <a:r>
              <a:rPr sz="1400" b="1" spc="-20" dirty="0">
                <a:solidFill>
                  <a:srgbClr val="3F77BF"/>
                </a:solidFill>
                <a:latin typeface="Arial"/>
                <a:cs typeface="Arial"/>
              </a:rPr>
              <a:t> </a:t>
            </a:r>
            <a:r>
              <a:rPr sz="1400" spc="-5" dirty="0">
                <a:hlinkClick r:id="rId4"/>
              </a:rPr>
              <a:t>gist</a:t>
            </a:r>
            <a:endParaRPr sz="1400">
              <a:latin typeface="Arial"/>
              <a:cs typeface="Arial"/>
            </a:endParaRPr>
          </a:p>
        </p:txBody>
      </p:sp>
      <p:sp>
        <p:nvSpPr>
          <p:cNvPr id="7" name="object 7"/>
          <p:cNvSpPr/>
          <p:nvPr/>
        </p:nvSpPr>
        <p:spPr>
          <a:xfrm>
            <a:off x="2023670" y="571498"/>
            <a:ext cx="798830" cy="788670"/>
          </a:xfrm>
          <a:custGeom>
            <a:avLst/>
            <a:gdLst/>
            <a:ahLst/>
            <a:cxnLst/>
            <a:rect l="l" t="t" r="r" b="b"/>
            <a:pathLst>
              <a:path w="798830" h="788669">
                <a:moveTo>
                  <a:pt x="0" y="0"/>
                </a:moveTo>
                <a:lnTo>
                  <a:pt x="798273" y="788190"/>
                </a:lnTo>
              </a:path>
            </a:pathLst>
          </a:custGeom>
          <a:ln w="19049">
            <a:solidFill>
              <a:srgbClr val="BF9000"/>
            </a:solidFill>
          </a:ln>
        </p:spPr>
        <p:txBody>
          <a:bodyPr wrap="square" lIns="0" tIns="0" rIns="0" bIns="0" rtlCol="0"/>
          <a:lstStyle/>
          <a:p>
            <a:endParaRPr/>
          </a:p>
        </p:txBody>
      </p:sp>
      <p:sp>
        <p:nvSpPr>
          <p:cNvPr id="8" name="object 8"/>
          <p:cNvSpPr/>
          <p:nvPr/>
        </p:nvSpPr>
        <p:spPr>
          <a:xfrm>
            <a:off x="2799819" y="1337299"/>
            <a:ext cx="83820" cy="83185"/>
          </a:xfrm>
          <a:custGeom>
            <a:avLst/>
            <a:gdLst/>
            <a:ahLst/>
            <a:cxnLst/>
            <a:rect l="l" t="t" r="r" b="b"/>
            <a:pathLst>
              <a:path w="83819" h="83184">
                <a:moveTo>
                  <a:pt x="0" y="44779"/>
                </a:moveTo>
                <a:lnTo>
                  <a:pt x="83624" y="83129"/>
                </a:lnTo>
                <a:lnTo>
                  <a:pt x="44224" y="0"/>
                </a:lnTo>
                <a:lnTo>
                  <a:pt x="0" y="44779"/>
                </a:lnTo>
                <a:close/>
              </a:path>
            </a:pathLst>
          </a:custGeom>
          <a:ln w="19049">
            <a:solidFill>
              <a:srgbClr val="BF9000"/>
            </a:solidFill>
          </a:ln>
        </p:spPr>
        <p:txBody>
          <a:bodyPr wrap="square" lIns="0" tIns="0" rIns="0" bIns="0" rtlCol="0"/>
          <a:lstStyle/>
          <a:p>
            <a:endParaRPr/>
          </a:p>
        </p:txBody>
      </p:sp>
      <p:sp>
        <p:nvSpPr>
          <p:cNvPr id="9" name="object 9"/>
          <p:cNvSpPr txBox="1"/>
          <p:nvPr/>
        </p:nvSpPr>
        <p:spPr>
          <a:xfrm>
            <a:off x="5139666" y="136514"/>
            <a:ext cx="970280" cy="314960"/>
          </a:xfrm>
          <a:prstGeom prst="rect">
            <a:avLst/>
          </a:prstGeom>
        </p:spPr>
        <p:txBody>
          <a:bodyPr vert="horz" wrap="square" lIns="0" tIns="0" rIns="0" bIns="0" rtlCol="0">
            <a:spAutoFit/>
          </a:bodyPr>
          <a:lstStyle/>
          <a:p>
            <a:pPr marL="12700">
              <a:lnSpc>
                <a:spcPct val="100000"/>
              </a:lnSpc>
            </a:pPr>
            <a:r>
              <a:rPr sz="2000" spc="-5" dirty="0">
                <a:solidFill>
                  <a:srgbClr val="7E6000"/>
                </a:solidFill>
                <a:latin typeface="Arial"/>
                <a:cs typeface="Arial"/>
              </a:rPr>
              <a:t>Data</a:t>
            </a:r>
            <a:r>
              <a:rPr sz="2000" spc="-80" dirty="0">
                <a:solidFill>
                  <a:srgbClr val="7E6000"/>
                </a:solidFill>
                <a:latin typeface="Arial"/>
                <a:cs typeface="Arial"/>
              </a:rPr>
              <a:t> </a:t>
            </a:r>
            <a:r>
              <a:rPr sz="2000" spc="-5" dirty="0">
                <a:solidFill>
                  <a:srgbClr val="7E6000"/>
                </a:solidFill>
                <a:latin typeface="Arial"/>
                <a:cs typeface="Arial"/>
              </a:rPr>
              <a:t>I/O</a:t>
            </a:r>
            <a:endParaRPr sz="2000">
              <a:latin typeface="Arial"/>
              <a:cs typeface="Arial"/>
            </a:endParaRPr>
          </a:p>
        </p:txBody>
      </p:sp>
      <p:sp>
        <p:nvSpPr>
          <p:cNvPr id="10" name="object 10"/>
          <p:cNvSpPr/>
          <p:nvPr/>
        </p:nvSpPr>
        <p:spPr>
          <a:xfrm>
            <a:off x="3147068" y="1234447"/>
            <a:ext cx="5887963" cy="2194545"/>
          </a:xfrm>
          <a:prstGeom prst="rect">
            <a:avLst/>
          </a:prstGeom>
          <a:blipFill>
            <a:blip r:embed="rId5" cstate="print"/>
            <a:stretch>
              <a:fillRect/>
            </a:stretch>
          </a:blipFill>
        </p:spPr>
        <p:txBody>
          <a:bodyPr wrap="square" lIns="0" tIns="0" rIns="0" bIns="0" rtlCol="0"/>
          <a:lstStyle/>
          <a:p>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200024" y="902373"/>
            <a:ext cx="8743932" cy="2729144"/>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title"/>
          </p:nvPr>
        </p:nvSpPr>
        <p:spPr>
          <a:prstGeom prst="rect">
            <a:avLst/>
          </a:prstGeom>
        </p:spPr>
        <p:txBody>
          <a:bodyPr vert="horz" wrap="square" lIns="0" tIns="91176" rIns="0" bIns="0" rtlCol="0">
            <a:spAutoFit/>
          </a:bodyPr>
          <a:lstStyle/>
          <a:p>
            <a:pPr marL="219710">
              <a:lnSpc>
                <a:spcPct val="100000"/>
              </a:lnSpc>
            </a:pPr>
            <a:r>
              <a:rPr sz="3000" spc="-5" dirty="0"/>
              <a:t>Recurrent Networks offer a lot of</a:t>
            </a:r>
            <a:r>
              <a:rPr sz="3000" spc="60" dirty="0"/>
              <a:t> </a:t>
            </a:r>
            <a:r>
              <a:rPr sz="3000" spc="-5" dirty="0"/>
              <a:t>flexibility:</a:t>
            </a:r>
            <a:endParaRPr sz="3000"/>
          </a:p>
        </p:txBody>
      </p:sp>
      <p:sp>
        <p:nvSpPr>
          <p:cNvPr id="6" name="object 6"/>
          <p:cNvSpPr/>
          <p:nvPr/>
        </p:nvSpPr>
        <p:spPr>
          <a:xfrm>
            <a:off x="1198315" y="3771167"/>
            <a:ext cx="527050" cy="398145"/>
          </a:xfrm>
          <a:custGeom>
            <a:avLst/>
            <a:gdLst/>
            <a:ahLst/>
            <a:cxnLst/>
            <a:rect l="l" t="t" r="r" b="b"/>
            <a:pathLst>
              <a:path w="527050" h="398145">
                <a:moveTo>
                  <a:pt x="526531" y="398149"/>
                </a:moveTo>
                <a:lnTo>
                  <a:pt x="0" y="0"/>
                </a:lnTo>
              </a:path>
            </a:pathLst>
          </a:custGeom>
          <a:ln w="19049">
            <a:solidFill>
              <a:srgbClr val="666666"/>
            </a:solidFill>
          </a:ln>
        </p:spPr>
        <p:txBody>
          <a:bodyPr wrap="square" lIns="0" tIns="0" rIns="0" bIns="0" rtlCol="0"/>
          <a:lstStyle/>
          <a:p>
            <a:endParaRPr/>
          </a:p>
        </p:txBody>
      </p:sp>
      <p:sp>
        <p:nvSpPr>
          <p:cNvPr id="7" name="object 7"/>
          <p:cNvSpPr/>
          <p:nvPr/>
        </p:nvSpPr>
        <p:spPr>
          <a:xfrm>
            <a:off x="1129360" y="3719017"/>
            <a:ext cx="88265" cy="77470"/>
          </a:xfrm>
          <a:custGeom>
            <a:avLst/>
            <a:gdLst/>
            <a:ahLst/>
            <a:cxnLst/>
            <a:rect l="l" t="t" r="r" b="b"/>
            <a:pathLst>
              <a:path w="88265" h="77470">
                <a:moveTo>
                  <a:pt x="87934" y="27049"/>
                </a:moveTo>
                <a:lnTo>
                  <a:pt x="0" y="0"/>
                </a:lnTo>
                <a:lnTo>
                  <a:pt x="49977" y="77249"/>
                </a:lnTo>
                <a:lnTo>
                  <a:pt x="87934" y="27049"/>
                </a:lnTo>
                <a:close/>
              </a:path>
            </a:pathLst>
          </a:custGeom>
          <a:ln w="19049">
            <a:solidFill>
              <a:srgbClr val="666666"/>
            </a:solidFill>
          </a:ln>
        </p:spPr>
        <p:txBody>
          <a:bodyPr wrap="square" lIns="0" tIns="0" rIns="0" bIns="0" rtlCol="0"/>
          <a:lstStyle/>
          <a:p>
            <a:endParaRPr/>
          </a:p>
        </p:txBody>
      </p:sp>
      <p:sp>
        <p:nvSpPr>
          <p:cNvPr id="8" name="object 8"/>
          <p:cNvSpPr txBox="1"/>
          <p:nvPr/>
        </p:nvSpPr>
        <p:spPr>
          <a:xfrm>
            <a:off x="1797875" y="4012350"/>
            <a:ext cx="2627630" cy="285115"/>
          </a:xfrm>
          <a:prstGeom prst="rect">
            <a:avLst/>
          </a:prstGeom>
        </p:spPr>
        <p:txBody>
          <a:bodyPr vert="horz" wrap="square" lIns="0" tIns="0" rIns="0" bIns="0" rtlCol="0">
            <a:spAutoFit/>
          </a:bodyPr>
          <a:lstStyle/>
          <a:p>
            <a:pPr marL="12700">
              <a:lnSpc>
                <a:spcPct val="100000"/>
              </a:lnSpc>
            </a:pPr>
            <a:r>
              <a:rPr sz="1800" b="1" spc="-5" dirty="0">
                <a:latin typeface="Arial"/>
                <a:cs typeface="Arial"/>
              </a:rPr>
              <a:t>Vanilla Neural</a:t>
            </a:r>
            <a:r>
              <a:rPr sz="1800" b="1" spc="-20" dirty="0">
                <a:latin typeface="Arial"/>
                <a:cs typeface="Arial"/>
              </a:rPr>
              <a:t> </a:t>
            </a:r>
            <a:r>
              <a:rPr sz="1800" b="1" spc="-5" dirty="0">
                <a:latin typeface="Arial"/>
                <a:cs typeface="Arial"/>
              </a:rPr>
              <a:t>Networks</a:t>
            </a:r>
            <a:endParaRPr sz="1800">
              <a:latin typeface="Arial"/>
              <a:cs typeface="Arial"/>
            </a:endParaRP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7021161" y="4737560"/>
            <a:ext cx="16700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6</a:t>
            </a:r>
            <a:endParaRPr sz="2000">
              <a:latin typeface="Arial"/>
              <a:cs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220" y="266704"/>
            <a:ext cx="1995250" cy="2788189"/>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143437" y="3063118"/>
            <a:ext cx="1753015" cy="2034995"/>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83874" y="883925"/>
            <a:ext cx="1939925" cy="541655"/>
          </a:xfrm>
          <a:custGeom>
            <a:avLst/>
            <a:gdLst/>
            <a:ahLst/>
            <a:cxnLst/>
            <a:rect l="l" t="t" r="r" b="b"/>
            <a:pathLst>
              <a:path w="1939925" h="541655">
                <a:moveTo>
                  <a:pt x="0" y="0"/>
                </a:moveTo>
                <a:lnTo>
                  <a:pt x="1939796" y="0"/>
                </a:lnTo>
                <a:lnTo>
                  <a:pt x="1939796" y="541198"/>
                </a:lnTo>
                <a:lnTo>
                  <a:pt x="0" y="541198"/>
                </a:lnTo>
                <a:lnTo>
                  <a:pt x="0" y="0"/>
                </a:lnTo>
                <a:close/>
              </a:path>
            </a:pathLst>
          </a:custGeom>
          <a:solidFill>
            <a:srgbClr val="EFF400">
              <a:alpha val="14999"/>
            </a:srgbClr>
          </a:solidFill>
        </p:spPr>
        <p:txBody>
          <a:bodyPr wrap="square" lIns="0" tIns="0" rIns="0" bIns="0" rtlCol="0"/>
          <a:lstStyle/>
          <a:p>
            <a:endParaRPr/>
          </a:p>
        </p:txBody>
      </p:sp>
      <p:sp>
        <p:nvSpPr>
          <p:cNvPr id="5" name="object 5"/>
          <p:cNvSpPr/>
          <p:nvPr/>
        </p:nvSpPr>
        <p:spPr>
          <a:xfrm>
            <a:off x="83874" y="883925"/>
            <a:ext cx="1939925" cy="541655"/>
          </a:xfrm>
          <a:custGeom>
            <a:avLst/>
            <a:gdLst/>
            <a:ahLst/>
            <a:cxnLst/>
            <a:rect l="l" t="t" r="r" b="b"/>
            <a:pathLst>
              <a:path w="1939925" h="541655">
                <a:moveTo>
                  <a:pt x="0" y="0"/>
                </a:moveTo>
                <a:lnTo>
                  <a:pt x="1939796" y="0"/>
                </a:lnTo>
                <a:lnTo>
                  <a:pt x="1939796" y="541198"/>
                </a:lnTo>
                <a:lnTo>
                  <a:pt x="0" y="541198"/>
                </a:lnTo>
                <a:lnTo>
                  <a:pt x="0" y="0"/>
                </a:lnTo>
                <a:close/>
              </a:path>
            </a:pathLst>
          </a:custGeom>
          <a:ln w="9524">
            <a:solidFill>
              <a:srgbClr val="BF9000"/>
            </a:solidFill>
          </a:ln>
        </p:spPr>
        <p:txBody>
          <a:bodyPr wrap="square" lIns="0" tIns="0" rIns="0" bIns="0" rtlCol="0"/>
          <a:lstStyle/>
          <a:p>
            <a:endParaRPr/>
          </a:p>
        </p:txBody>
      </p:sp>
      <p:sp>
        <p:nvSpPr>
          <p:cNvPr id="6" name="object 6"/>
          <p:cNvSpPr txBox="1">
            <a:spLocks noGrp="1"/>
          </p:cNvSpPr>
          <p:nvPr>
            <p:ph type="title"/>
          </p:nvPr>
        </p:nvSpPr>
        <p:spPr>
          <a:xfrm>
            <a:off x="188106" y="7235"/>
            <a:ext cx="1704339" cy="224790"/>
          </a:xfrm>
          <a:prstGeom prst="rect">
            <a:avLst/>
          </a:prstGeom>
        </p:spPr>
        <p:txBody>
          <a:bodyPr vert="horz" wrap="square" lIns="0" tIns="0" rIns="0" bIns="0" rtlCol="0">
            <a:spAutoFit/>
          </a:bodyPr>
          <a:lstStyle/>
          <a:p>
            <a:pPr marL="12700">
              <a:lnSpc>
                <a:spcPct val="100000"/>
              </a:lnSpc>
            </a:pPr>
            <a:r>
              <a:rPr sz="1400" b="1" spc="-5" dirty="0">
                <a:solidFill>
                  <a:srgbClr val="3F77BF"/>
                </a:solidFill>
                <a:latin typeface="Arial"/>
                <a:cs typeface="Arial"/>
                <a:hlinkClick r:id="rId4"/>
              </a:rPr>
              <a:t>min-char-rnn.py</a:t>
            </a:r>
            <a:r>
              <a:rPr sz="1400" b="1" spc="-20" dirty="0">
                <a:solidFill>
                  <a:srgbClr val="3F77BF"/>
                </a:solidFill>
                <a:latin typeface="Arial"/>
                <a:cs typeface="Arial"/>
              </a:rPr>
              <a:t> </a:t>
            </a:r>
            <a:r>
              <a:rPr sz="1400" spc="-5" dirty="0">
                <a:hlinkClick r:id="rId4"/>
              </a:rPr>
              <a:t>gist</a:t>
            </a:r>
            <a:endParaRPr sz="1400">
              <a:latin typeface="Arial"/>
              <a:cs typeface="Arial"/>
            </a:endParaRPr>
          </a:p>
        </p:txBody>
      </p:sp>
      <p:sp>
        <p:nvSpPr>
          <p:cNvPr id="7" name="object 7"/>
          <p:cNvSpPr/>
          <p:nvPr/>
        </p:nvSpPr>
        <p:spPr>
          <a:xfrm>
            <a:off x="2023670" y="1154525"/>
            <a:ext cx="753745" cy="351790"/>
          </a:xfrm>
          <a:custGeom>
            <a:avLst/>
            <a:gdLst/>
            <a:ahLst/>
            <a:cxnLst/>
            <a:rect l="l" t="t" r="r" b="b"/>
            <a:pathLst>
              <a:path w="753744" h="351790">
                <a:moveTo>
                  <a:pt x="0" y="0"/>
                </a:moveTo>
                <a:lnTo>
                  <a:pt x="753223" y="351556"/>
                </a:lnTo>
              </a:path>
            </a:pathLst>
          </a:custGeom>
          <a:ln w="19049">
            <a:solidFill>
              <a:srgbClr val="BF9000"/>
            </a:solidFill>
          </a:ln>
        </p:spPr>
        <p:txBody>
          <a:bodyPr wrap="square" lIns="0" tIns="0" rIns="0" bIns="0" rtlCol="0"/>
          <a:lstStyle/>
          <a:p>
            <a:endParaRPr/>
          </a:p>
        </p:txBody>
      </p:sp>
      <p:sp>
        <p:nvSpPr>
          <p:cNvPr id="8" name="object 8"/>
          <p:cNvSpPr/>
          <p:nvPr/>
        </p:nvSpPr>
        <p:spPr>
          <a:xfrm>
            <a:off x="2763594" y="1477569"/>
            <a:ext cx="92075" cy="65405"/>
          </a:xfrm>
          <a:custGeom>
            <a:avLst/>
            <a:gdLst/>
            <a:ahLst/>
            <a:cxnLst/>
            <a:rect l="l" t="t" r="r" b="b"/>
            <a:pathLst>
              <a:path w="92075" h="65405">
                <a:moveTo>
                  <a:pt x="0" y="57024"/>
                </a:moveTo>
                <a:lnTo>
                  <a:pt x="91649" y="65077"/>
                </a:lnTo>
                <a:lnTo>
                  <a:pt x="26599" y="0"/>
                </a:lnTo>
                <a:lnTo>
                  <a:pt x="0" y="57024"/>
                </a:lnTo>
                <a:close/>
              </a:path>
            </a:pathLst>
          </a:custGeom>
          <a:ln w="19049">
            <a:solidFill>
              <a:srgbClr val="BF9000"/>
            </a:solidFill>
          </a:ln>
        </p:spPr>
        <p:txBody>
          <a:bodyPr wrap="square" lIns="0" tIns="0" rIns="0" bIns="0" rtlCol="0"/>
          <a:lstStyle/>
          <a:p>
            <a:endParaRPr/>
          </a:p>
        </p:txBody>
      </p:sp>
      <p:sp>
        <p:nvSpPr>
          <p:cNvPr id="9" name="object 9"/>
          <p:cNvSpPr txBox="1"/>
          <p:nvPr/>
        </p:nvSpPr>
        <p:spPr>
          <a:xfrm>
            <a:off x="4888198" y="98439"/>
            <a:ext cx="1478915" cy="314960"/>
          </a:xfrm>
          <a:prstGeom prst="rect">
            <a:avLst/>
          </a:prstGeom>
        </p:spPr>
        <p:txBody>
          <a:bodyPr vert="horz" wrap="square" lIns="0" tIns="0" rIns="0" bIns="0" rtlCol="0">
            <a:spAutoFit/>
          </a:bodyPr>
          <a:lstStyle/>
          <a:p>
            <a:pPr marL="12700">
              <a:lnSpc>
                <a:spcPct val="100000"/>
              </a:lnSpc>
            </a:pPr>
            <a:r>
              <a:rPr sz="2000" spc="-5" dirty="0">
                <a:solidFill>
                  <a:srgbClr val="7E6000"/>
                </a:solidFill>
                <a:latin typeface="Arial"/>
                <a:cs typeface="Arial"/>
              </a:rPr>
              <a:t>Initializations</a:t>
            </a:r>
            <a:endParaRPr sz="2000">
              <a:latin typeface="Arial"/>
              <a:cs typeface="Arial"/>
            </a:endParaRPr>
          </a:p>
        </p:txBody>
      </p:sp>
      <p:sp>
        <p:nvSpPr>
          <p:cNvPr id="10" name="object 10"/>
          <p:cNvSpPr/>
          <p:nvPr/>
        </p:nvSpPr>
        <p:spPr>
          <a:xfrm>
            <a:off x="3063268" y="556423"/>
            <a:ext cx="5859738" cy="2072270"/>
          </a:xfrm>
          <a:prstGeom prst="rect">
            <a:avLst/>
          </a:prstGeom>
          <a:blipFill>
            <a:blip r:embed="rId5" cstate="print"/>
            <a:stretch>
              <a:fillRect/>
            </a:stretch>
          </a:blipFill>
        </p:spPr>
        <p:txBody>
          <a:bodyPr wrap="square" lIns="0" tIns="0" rIns="0" bIns="0" rtlCol="0"/>
          <a:lstStyle/>
          <a:p>
            <a:endParaRPr/>
          </a:p>
        </p:txBody>
      </p:sp>
      <p:sp>
        <p:nvSpPr>
          <p:cNvPr id="11" name="object 11"/>
          <p:cNvSpPr/>
          <p:nvPr/>
        </p:nvSpPr>
        <p:spPr>
          <a:xfrm>
            <a:off x="5975837" y="2705044"/>
            <a:ext cx="2947168" cy="2368845"/>
          </a:xfrm>
          <a:prstGeom prst="rect">
            <a:avLst/>
          </a:prstGeom>
          <a:blipFill>
            <a:blip r:embed="rId6" cstate="print"/>
            <a:stretch>
              <a:fillRect/>
            </a:stretch>
          </a:blipFill>
        </p:spPr>
        <p:txBody>
          <a:bodyPr wrap="square" lIns="0" tIns="0" rIns="0" bIns="0" rtlCol="0"/>
          <a:lstStyle/>
          <a:p>
            <a:endParaRPr/>
          </a:p>
        </p:txBody>
      </p:sp>
      <p:sp>
        <p:nvSpPr>
          <p:cNvPr id="12" name="object 12"/>
          <p:cNvSpPr txBox="1"/>
          <p:nvPr/>
        </p:nvSpPr>
        <p:spPr>
          <a:xfrm>
            <a:off x="4941556" y="3687456"/>
            <a:ext cx="702945" cy="314960"/>
          </a:xfrm>
          <a:prstGeom prst="rect">
            <a:avLst/>
          </a:prstGeom>
        </p:spPr>
        <p:txBody>
          <a:bodyPr vert="horz" wrap="square" lIns="0" tIns="0" rIns="0" bIns="0" rtlCol="0">
            <a:spAutoFit/>
          </a:bodyPr>
          <a:lstStyle/>
          <a:p>
            <a:pPr marL="12700">
              <a:lnSpc>
                <a:spcPct val="100000"/>
              </a:lnSpc>
            </a:pPr>
            <a:r>
              <a:rPr sz="2000" spc="-5" dirty="0">
                <a:solidFill>
                  <a:srgbClr val="7E6000"/>
                </a:solidFill>
                <a:latin typeface="Arial"/>
                <a:cs typeface="Arial"/>
              </a:rPr>
              <a:t>recall:</a:t>
            </a:r>
            <a:endParaRPr sz="2000">
              <a:latin typeface="Arial"/>
              <a:cs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220" y="266704"/>
            <a:ext cx="1995250" cy="2788189"/>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143437" y="3063118"/>
            <a:ext cx="1753015" cy="2034995"/>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35224" y="3794742"/>
            <a:ext cx="1939925" cy="1349375"/>
          </a:xfrm>
          <a:custGeom>
            <a:avLst/>
            <a:gdLst/>
            <a:ahLst/>
            <a:cxnLst/>
            <a:rect l="l" t="t" r="r" b="b"/>
            <a:pathLst>
              <a:path w="1939925" h="1349375">
                <a:moveTo>
                  <a:pt x="0" y="0"/>
                </a:moveTo>
                <a:lnTo>
                  <a:pt x="1939796" y="0"/>
                </a:lnTo>
                <a:lnTo>
                  <a:pt x="1939796" y="1348797"/>
                </a:lnTo>
                <a:lnTo>
                  <a:pt x="0" y="1348797"/>
                </a:lnTo>
                <a:lnTo>
                  <a:pt x="0" y="0"/>
                </a:lnTo>
                <a:close/>
              </a:path>
            </a:pathLst>
          </a:custGeom>
          <a:solidFill>
            <a:srgbClr val="EFF400">
              <a:alpha val="14999"/>
            </a:srgbClr>
          </a:solidFill>
        </p:spPr>
        <p:txBody>
          <a:bodyPr wrap="square" lIns="0" tIns="0" rIns="0" bIns="0" rtlCol="0"/>
          <a:lstStyle/>
          <a:p>
            <a:endParaRPr/>
          </a:p>
        </p:txBody>
      </p:sp>
      <p:sp>
        <p:nvSpPr>
          <p:cNvPr id="5" name="object 5"/>
          <p:cNvSpPr/>
          <p:nvPr/>
        </p:nvSpPr>
        <p:spPr>
          <a:xfrm>
            <a:off x="135224" y="3794742"/>
            <a:ext cx="1939925" cy="1349375"/>
          </a:xfrm>
          <a:custGeom>
            <a:avLst/>
            <a:gdLst/>
            <a:ahLst/>
            <a:cxnLst/>
            <a:rect l="l" t="t" r="r" b="b"/>
            <a:pathLst>
              <a:path w="1939925" h="1349375">
                <a:moveTo>
                  <a:pt x="0" y="0"/>
                </a:moveTo>
                <a:lnTo>
                  <a:pt x="1939796" y="0"/>
                </a:lnTo>
                <a:lnTo>
                  <a:pt x="1939796" y="1348797"/>
                </a:lnTo>
                <a:lnTo>
                  <a:pt x="0" y="1348797"/>
                </a:lnTo>
                <a:lnTo>
                  <a:pt x="0" y="0"/>
                </a:lnTo>
                <a:close/>
              </a:path>
            </a:pathLst>
          </a:custGeom>
          <a:ln w="9524">
            <a:solidFill>
              <a:srgbClr val="BF9000"/>
            </a:solidFill>
          </a:ln>
        </p:spPr>
        <p:txBody>
          <a:bodyPr wrap="square" lIns="0" tIns="0" rIns="0" bIns="0" rtlCol="0"/>
          <a:lstStyle/>
          <a:p>
            <a:endParaRPr/>
          </a:p>
        </p:txBody>
      </p:sp>
      <p:sp>
        <p:nvSpPr>
          <p:cNvPr id="6" name="object 6"/>
          <p:cNvSpPr txBox="1">
            <a:spLocks noGrp="1"/>
          </p:cNvSpPr>
          <p:nvPr>
            <p:ph type="title"/>
          </p:nvPr>
        </p:nvSpPr>
        <p:spPr>
          <a:xfrm>
            <a:off x="188106" y="7235"/>
            <a:ext cx="1704339" cy="224790"/>
          </a:xfrm>
          <a:prstGeom prst="rect">
            <a:avLst/>
          </a:prstGeom>
        </p:spPr>
        <p:txBody>
          <a:bodyPr vert="horz" wrap="square" lIns="0" tIns="0" rIns="0" bIns="0" rtlCol="0">
            <a:spAutoFit/>
          </a:bodyPr>
          <a:lstStyle/>
          <a:p>
            <a:pPr marL="12700">
              <a:lnSpc>
                <a:spcPct val="100000"/>
              </a:lnSpc>
            </a:pPr>
            <a:r>
              <a:rPr sz="1400" b="1" spc="-5" dirty="0">
                <a:solidFill>
                  <a:srgbClr val="3F77BF"/>
                </a:solidFill>
                <a:latin typeface="Arial"/>
                <a:cs typeface="Arial"/>
                <a:hlinkClick r:id="rId4"/>
              </a:rPr>
              <a:t>min-char-rnn.py</a:t>
            </a:r>
            <a:r>
              <a:rPr sz="1400" b="1" spc="-20" dirty="0">
                <a:solidFill>
                  <a:srgbClr val="3F77BF"/>
                </a:solidFill>
                <a:latin typeface="Arial"/>
                <a:cs typeface="Arial"/>
              </a:rPr>
              <a:t> </a:t>
            </a:r>
            <a:r>
              <a:rPr sz="1400" spc="-5" dirty="0">
                <a:hlinkClick r:id="rId4"/>
              </a:rPr>
              <a:t>gist</a:t>
            </a:r>
            <a:endParaRPr sz="1400">
              <a:latin typeface="Arial"/>
              <a:cs typeface="Arial"/>
            </a:endParaRPr>
          </a:p>
        </p:txBody>
      </p:sp>
      <p:sp>
        <p:nvSpPr>
          <p:cNvPr id="7" name="object 7"/>
          <p:cNvSpPr/>
          <p:nvPr/>
        </p:nvSpPr>
        <p:spPr>
          <a:xfrm>
            <a:off x="2075020" y="3675842"/>
            <a:ext cx="678180" cy="793750"/>
          </a:xfrm>
          <a:custGeom>
            <a:avLst/>
            <a:gdLst/>
            <a:ahLst/>
            <a:cxnLst/>
            <a:rect l="l" t="t" r="r" b="b"/>
            <a:pathLst>
              <a:path w="678180" h="793750">
                <a:moveTo>
                  <a:pt x="0" y="793298"/>
                </a:moveTo>
                <a:lnTo>
                  <a:pt x="677848" y="0"/>
                </a:lnTo>
              </a:path>
            </a:pathLst>
          </a:custGeom>
          <a:ln w="19049">
            <a:solidFill>
              <a:srgbClr val="BF9000"/>
            </a:solidFill>
          </a:ln>
        </p:spPr>
        <p:txBody>
          <a:bodyPr wrap="square" lIns="0" tIns="0" rIns="0" bIns="0" rtlCol="0"/>
          <a:lstStyle/>
          <a:p>
            <a:endParaRPr/>
          </a:p>
        </p:txBody>
      </p:sp>
      <p:sp>
        <p:nvSpPr>
          <p:cNvPr id="8" name="object 8"/>
          <p:cNvSpPr/>
          <p:nvPr/>
        </p:nvSpPr>
        <p:spPr>
          <a:xfrm>
            <a:off x="2728944" y="3610117"/>
            <a:ext cx="80645" cy="86360"/>
          </a:xfrm>
          <a:custGeom>
            <a:avLst/>
            <a:gdLst/>
            <a:ahLst/>
            <a:cxnLst/>
            <a:rect l="l" t="t" r="r" b="b"/>
            <a:pathLst>
              <a:path w="80644" h="86360">
                <a:moveTo>
                  <a:pt x="47849" y="86174"/>
                </a:moveTo>
                <a:lnTo>
                  <a:pt x="80074" y="0"/>
                </a:lnTo>
                <a:lnTo>
                  <a:pt x="0" y="45274"/>
                </a:lnTo>
                <a:lnTo>
                  <a:pt x="47849" y="86174"/>
                </a:lnTo>
                <a:close/>
              </a:path>
            </a:pathLst>
          </a:custGeom>
          <a:ln w="19049">
            <a:solidFill>
              <a:srgbClr val="BF9000"/>
            </a:solidFill>
          </a:ln>
        </p:spPr>
        <p:txBody>
          <a:bodyPr wrap="square" lIns="0" tIns="0" rIns="0" bIns="0" rtlCol="0"/>
          <a:lstStyle/>
          <a:p>
            <a:endParaRPr/>
          </a:p>
        </p:txBody>
      </p:sp>
      <p:sp>
        <p:nvSpPr>
          <p:cNvPr id="9" name="object 9"/>
          <p:cNvSpPr txBox="1"/>
          <p:nvPr/>
        </p:nvSpPr>
        <p:spPr>
          <a:xfrm>
            <a:off x="5658492" y="136514"/>
            <a:ext cx="1126490" cy="314960"/>
          </a:xfrm>
          <a:prstGeom prst="rect">
            <a:avLst/>
          </a:prstGeom>
        </p:spPr>
        <p:txBody>
          <a:bodyPr vert="horz" wrap="square" lIns="0" tIns="0" rIns="0" bIns="0" rtlCol="0">
            <a:spAutoFit/>
          </a:bodyPr>
          <a:lstStyle/>
          <a:p>
            <a:pPr marL="12700">
              <a:lnSpc>
                <a:spcPct val="100000"/>
              </a:lnSpc>
            </a:pPr>
            <a:r>
              <a:rPr sz="2000" spc="-5" dirty="0">
                <a:solidFill>
                  <a:srgbClr val="7E6000"/>
                </a:solidFill>
                <a:latin typeface="Arial"/>
                <a:cs typeface="Arial"/>
              </a:rPr>
              <a:t>Main</a:t>
            </a:r>
            <a:r>
              <a:rPr sz="2000" spc="-70" dirty="0">
                <a:solidFill>
                  <a:srgbClr val="7E6000"/>
                </a:solidFill>
                <a:latin typeface="Arial"/>
                <a:cs typeface="Arial"/>
              </a:rPr>
              <a:t> </a:t>
            </a:r>
            <a:r>
              <a:rPr sz="2000" spc="-5" dirty="0">
                <a:solidFill>
                  <a:srgbClr val="7E6000"/>
                </a:solidFill>
                <a:latin typeface="Arial"/>
                <a:cs typeface="Arial"/>
              </a:rPr>
              <a:t>loop</a:t>
            </a:r>
            <a:endParaRPr sz="2000">
              <a:latin typeface="Arial"/>
              <a:cs typeface="Arial"/>
            </a:endParaRPr>
          </a:p>
        </p:txBody>
      </p:sp>
      <p:sp>
        <p:nvSpPr>
          <p:cNvPr id="10" name="object 10"/>
          <p:cNvSpPr/>
          <p:nvPr/>
        </p:nvSpPr>
        <p:spPr>
          <a:xfrm>
            <a:off x="3528092" y="526123"/>
            <a:ext cx="5113864" cy="4571990"/>
          </a:xfrm>
          <a:prstGeom prst="rect">
            <a:avLst/>
          </a:prstGeom>
          <a:blipFill>
            <a:blip r:embed="rId5" cstate="print"/>
            <a:stretch>
              <a:fillRect/>
            </a:stretch>
          </a:blipFill>
        </p:spPr>
        <p:txBody>
          <a:bodyPr wrap="square" lIns="0" tIns="0" rIns="0" bIns="0" rtlCol="0"/>
          <a:lstStyle/>
          <a:p>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220" y="266704"/>
            <a:ext cx="1995250" cy="2788189"/>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143437" y="3063118"/>
            <a:ext cx="1753015" cy="2034995"/>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35224" y="3794742"/>
            <a:ext cx="1939925" cy="1349375"/>
          </a:xfrm>
          <a:custGeom>
            <a:avLst/>
            <a:gdLst/>
            <a:ahLst/>
            <a:cxnLst/>
            <a:rect l="l" t="t" r="r" b="b"/>
            <a:pathLst>
              <a:path w="1939925" h="1349375">
                <a:moveTo>
                  <a:pt x="0" y="0"/>
                </a:moveTo>
                <a:lnTo>
                  <a:pt x="1939796" y="0"/>
                </a:lnTo>
                <a:lnTo>
                  <a:pt x="1939796" y="1348797"/>
                </a:lnTo>
                <a:lnTo>
                  <a:pt x="0" y="1348797"/>
                </a:lnTo>
                <a:lnTo>
                  <a:pt x="0" y="0"/>
                </a:lnTo>
                <a:close/>
              </a:path>
            </a:pathLst>
          </a:custGeom>
          <a:solidFill>
            <a:srgbClr val="EFF400">
              <a:alpha val="14999"/>
            </a:srgbClr>
          </a:solidFill>
        </p:spPr>
        <p:txBody>
          <a:bodyPr wrap="square" lIns="0" tIns="0" rIns="0" bIns="0" rtlCol="0"/>
          <a:lstStyle/>
          <a:p>
            <a:endParaRPr/>
          </a:p>
        </p:txBody>
      </p:sp>
      <p:sp>
        <p:nvSpPr>
          <p:cNvPr id="5" name="object 5"/>
          <p:cNvSpPr/>
          <p:nvPr/>
        </p:nvSpPr>
        <p:spPr>
          <a:xfrm>
            <a:off x="135224" y="3794742"/>
            <a:ext cx="1939925" cy="1349375"/>
          </a:xfrm>
          <a:custGeom>
            <a:avLst/>
            <a:gdLst/>
            <a:ahLst/>
            <a:cxnLst/>
            <a:rect l="l" t="t" r="r" b="b"/>
            <a:pathLst>
              <a:path w="1939925" h="1349375">
                <a:moveTo>
                  <a:pt x="0" y="0"/>
                </a:moveTo>
                <a:lnTo>
                  <a:pt x="1939796" y="0"/>
                </a:lnTo>
                <a:lnTo>
                  <a:pt x="1939796" y="1348797"/>
                </a:lnTo>
                <a:lnTo>
                  <a:pt x="0" y="1348797"/>
                </a:lnTo>
                <a:lnTo>
                  <a:pt x="0" y="0"/>
                </a:lnTo>
                <a:close/>
              </a:path>
            </a:pathLst>
          </a:custGeom>
          <a:ln w="9524">
            <a:solidFill>
              <a:srgbClr val="BF9000"/>
            </a:solidFill>
          </a:ln>
        </p:spPr>
        <p:txBody>
          <a:bodyPr wrap="square" lIns="0" tIns="0" rIns="0" bIns="0" rtlCol="0"/>
          <a:lstStyle/>
          <a:p>
            <a:endParaRPr/>
          </a:p>
        </p:txBody>
      </p:sp>
      <p:sp>
        <p:nvSpPr>
          <p:cNvPr id="6" name="object 6"/>
          <p:cNvSpPr txBox="1">
            <a:spLocks noGrp="1"/>
          </p:cNvSpPr>
          <p:nvPr>
            <p:ph type="title"/>
          </p:nvPr>
        </p:nvSpPr>
        <p:spPr>
          <a:xfrm>
            <a:off x="188106" y="7235"/>
            <a:ext cx="1704339" cy="224790"/>
          </a:xfrm>
          <a:prstGeom prst="rect">
            <a:avLst/>
          </a:prstGeom>
        </p:spPr>
        <p:txBody>
          <a:bodyPr vert="horz" wrap="square" lIns="0" tIns="0" rIns="0" bIns="0" rtlCol="0">
            <a:spAutoFit/>
          </a:bodyPr>
          <a:lstStyle/>
          <a:p>
            <a:pPr marL="12700">
              <a:lnSpc>
                <a:spcPct val="100000"/>
              </a:lnSpc>
            </a:pPr>
            <a:r>
              <a:rPr sz="1400" b="1" spc="-5" dirty="0">
                <a:solidFill>
                  <a:srgbClr val="3F77BF"/>
                </a:solidFill>
                <a:latin typeface="Arial"/>
                <a:cs typeface="Arial"/>
                <a:hlinkClick r:id="rId4"/>
              </a:rPr>
              <a:t>min-char-rnn.py</a:t>
            </a:r>
            <a:r>
              <a:rPr sz="1400" b="1" spc="-20" dirty="0">
                <a:solidFill>
                  <a:srgbClr val="3F77BF"/>
                </a:solidFill>
                <a:latin typeface="Arial"/>
                <a:cs typeface="Arial"/>
              </a:rPr>
              <a:t> </a:t>
            </a:r>
            <a:r>
              <a:rPr sz="1400" spc="-5" dirty="0">
                <a:hlinkClick r:id="rId4"/>
              </a:rPr>
              <a:t>gist</a:t>
            </a:r>
            <a:endParaRPr sz="1400">
              <a:latin typeface="Arial"/>
              <a:cs typeface="Arial"/>
            </a:endParaRPr>
          </a:p>
        </p:txBody>
      </p:sp>
      <p:sp>
        <p:nvSpPr>
          <p:cNvPr id="7" name="object 7"/>
          <p:cNvSpPr/>
          <p:nvPr/>
        </p:nvSpPr>
        <p:spPr>
          <a:xfrm>
            <a:off x="2075020" y="3675842"/>
            <a:ext cx="678180" cy="793750"/>
          </a:xfrm>
          <a:custGeom>
            <a:avLst/>
            <a:gdLst/>
            <a:ahLst/>
            <a:cxnLst/>
            <a:rect l="l" t="t" r="r" b="b"/>
            <a:pathLst>
              <a:path w="678180" h="793750">
                <a:moveTo>
                  <a:pt x="0" y="793298"/>
                </a:moveTo>
                <a:lnTo>
                  <a:pt x="677848" y="0"/>
                </a:lnTo>
              </a:path>
            </a:pathLst>
          </a:custGeom>
          <a:ln w="19049">
            <a:solidFill>
              <a:srgbClr val="BF9000"/>
            </a:solidFill>
          </a:ln>
        </p:spPr>
        <p:txBody>
          <a:bodyPr wrap="square" lIns="0" tIns="0" rIns="0" bIns="0" rtlCol="0"/>
          <a:lstStyle/>
          <a:p>
            <a:endParaRPr/>
          </a:p>
        </p:txBody>
      </p:sp>
      <p:sp>
        <p:nvSpPr>
          <p:cNvPr id="8" name="object 8"/>
          <p:cNvSpPr/>
          <p:nvPr/>
        </p:nvSpPr>
        <p:spPr>
          <a:xfrm>
            <a:off x="2728944" y="3610117"/>
            <a:ext cx="80645" cy="86360"/>
          </a:xfrm>
          <a:custGeom>
            <a:avLst/>
            <a:gdLst/>
            <a:ahLst/>
            <a:cxnLst/>
            <a:rect l="l" t="t" r="r" b="b"/>
            <a:pathLst>
              <a:path w="80644" h="86360">
                <a:moveTo>
                  <a:pt x="47849" y="86174"/>
                </a:moveTo>
                <a:lnTo>
                  <a:pt x="80074" y="0"/>
                </a:lnTo>
                <a:lnTo>
                  <a:pt x="0" y="45274"/>
                </a:lnTo>
                <a:lnTo>
                  <a:pt x="47849" y="86174"/>
                </a:lnTo>
                <a:close/>
              </a:path>
            </a:pathLst>
          </a:custGeom>
          <a:ln w="19049">
            <a:solidFill>
              <a:srgbClr val="BF9000"/>
            </a:solidFill>
          </a:ln>
        </p:spPr>
        <p:txBody>
          <a:bodyPr wrap="square" lIns="0" tIns="0" rIns="0" bIns="0" rtlCol="0"/>
          <a:lstStyle/>
          <a:p>
            <a:endParaRPr/>
          </a:p>
        </p:txBody>
      </p:sp>
      <p:sp>
        <p:nvSpPr>
          <p:cNvPr id="9" name="object 9"/>
          <p:cNvSpPr txBox="1"/>
          <p:nvPr/>
        </p:nvSpPr>
        <p:spPr>
          <a:xfrm>
            <a:off x="5658492" y="136514"/>
            <a:ext cx="1126490" cy="314960"/>
          </a:xfrm>
          <a:prstGeom prst="rect">
            <a:avLst/>
          </a:prstGeom>
        </p:spPr>
        <p:txBody>
          <a:bodyPr vert="horz" wrap="square" lIns="0" tIns="0" rIns="0" bIns="0" rtlCol="0">
            <a:spAutoFit/>
          </a:bodyPr>
          <a:lstStyle/>
          <a:p>
            <a:pPr marL="12700">
              <a:lnSpc>
                <a:spcPct val="100000"/>
              </a:lnSpc>
            </a:pPr>
            <a:r>
              <a:rPr sz="2000" spc="-5" dirty="0">
                <a:solidFill>
                  <a:srgbClr val="7E6000"/>
                </a:solidFill>
                <a:latin typeface="Arial"/>
                <a:cs typeface="Arial"/>
              </a:rPr>
              <a:t>Main</a:t>
            </a:r>
            <a:r>
              <a:rPr sz="2000" spc="-70" dirty="0">
                <a:solidFill>
                  <a:srgbClr val="7E6000"/>
                </a:solidFill>
                <a:latin typeface="Arial"/>
                <a:cs typeface="Arial"/>
              </a:rPr>
              <a:t> </a:t>
            </a:r>
            <a:r>
              <a:rPr sz="2000" spc="-5" dirty="0">
                <a:solidFill>
                  <a:srgbClr val="7E6000"/>
                </a:solidFill>
                <a:latin typeface="Arial"/>
                <a:cs typeface="Arial"/>
              </a:rPr>
              <a:t>loop</a:t>
            </a:r>
            <a:endParaRPr sz="2000">
              <a:latin typeface="Arial"/>
              <a:cs typeface="Arial"/>
            </a:endParaRPr>
          </a:p>
        </p:txBody>
      </p:sp>
      <p:sp>
        <p:nvSpPr>
          <p:cNvPr id="10" name="object 10"/>
          <p:cNvSpPr/>
          <p:nvPr/>
        </p:nvSpPr>
        <p:spPr>
          <a:xfrm>
            <a:off x="3528092" y="526123"/>
            <a:ext cx="5113864" cy="4571990"/>
          </a:xfrm>
          <a:prstGeom prst="rect">
            <a:avLst/>
          </a:prstGeom>
          <a:blipFill>
            <a:blip r:embed="rId5" cstate="print"/>
            <a:stretch>
              <a:fillRect/>
            </a:stretch>
          </a:blipFill>
        </p:spPr>
        <p:txBody>
          <a:bodyPr wrap="square" lIns="0" tIns="0" rIns="0" bIns="0" rtlCol="0"/>
          <a:lstStyle/>
          <a:p>
            <a:endParaRPr/>
          </a:p>
        </p:txBody>
      </p:sp>
      <p:sp>
        <p:nvSpPr>
          <p:cNvPr id="11" name="object 11"/>
          <p:cNvSpPr/>
          <p:nvPr/>
        </p:nvSpPr>
        <p:spPr>
          <a:xfrm>
            <a:off x="3924292" y="1257297"/>
            <a:ext cx="4824095" cy="880744"/>
          </a:xfrm>
          <a:custGeom>
            <a:avLst/>
            <a:gdLst/>
            <a:ahLst/>
            <a:cxnLst/>
            <a:rect l="l" t="t" r="r" b="b"/>
            <a:pathLst>
              <a:path w="4824095" h="880744">
                <a:moveTo>
                  <a:pt x="0" y="0"/>
                </a:moveTo>
                <a:lnTo>
                  <a:pt x="4823690" y="0"/>
                </a:lnTo>
                <a:lnTo>
                  <a:pt x="4823690" y="880198"/>
                </a:lnTo>
                <a:lnTo>
                  <a:pt x="0" y="880198"/>
                </a:lnTo>
                <a:lnTo>
                  <a:pt x="0" y="0"/>
                </a:lnTo>
                <a:close/>
              </a:path>
            </a:pathLst>
          </a:custGeom>
          <a:solidFill>
            <a:srgbClr val="14F400">
              <a:alpha val="11538"/>
            </a:srgbClr>
          </a:solidFill>
        </p:spPr>
        <p:txBody>
          <a:bodyPr wrap="square" lIns="0" tIns="0" rIns="0" bIns="0" rtlCol="0"/>
          <a:lstStyle/>
          <a:p>
            <a:endParaRPr/>
          </a:p>
        </p:txBody>
      </p:sp>
      <p:sp>
        <p:nvSpPr>
          <p:cNvPr id="12" name="object 12"/>
          <p:cNvSpPr/>
          <p:nvPr/>
        </p:nvSpPr>
        <p:spPr>
          <a:xfrm>
            <a:off x="3924292" y="1257297"/>
            <a:ext cx="4824095" cy="880744"/>
          </a:xfrm>
          <a:custGeom>
            <a:avLst/>
            <a:gdLst/>
            <a:ahLst/>
            <a:cxnLst/>
            <a:rect l="l" t="t" r="r" b="b"/>
            <a:pathLst>
              <a:path w="4824095" h="880744">
                <a:moveTo>
                  <a:pt x="0" y="0"/>
                </a:moveTo>
                <a:lnTo>
                  <a:pt x="4823690" y="0"/>
                </a:lnTo>
                <a:lnTo>
                  <a:pt x="4823690" y="880198"/>
                </a:lnTo>
                <a:lnTo>
                  <a:pt x="0" y="880198"/>
                </a:lnTo>
                <a:lnTo>
                  <a:pt x="0" y="0"/>
                </a:lnTo>
                <a:close/>
              </a:path>
            </a:pathLst>
          </a:custGeom>
          <a:ln w="9524">
            <a:solidFill>
              <a:srgbClr val="38751C"/>
            </a:solidFill>
          </a:ln>
        </p:spPr>
        <p:txBody>
          <a:bodyPr wrap="square" lIns="0" tIns="0" rIns="0" bIns="0" rtlCol="0"/>
          <a:lstStyle/>
          <a:p>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220" y="266704"/>
            <a:ext cx="1995250" cy="2788189"/>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143437" y="3063118"/>
            <a:ext cx="1753015" cy="2034995"/>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35224" y="3794742"/>
            <a:ext cx="1939925" cy="1349375"/>
          </a:xfrm>
          <a:custGeom>
            <a:avLst/>
            <a:gdLst/>
            <a:ahLst/>
            <a:cxnLst/>
            <a:rect l="l" t="t" r="r" b="b"/>
            <a:pathLst>
              <a:path w="1939925" h="1349375">
                <a:moveTo>
                  <a:pt x="0" y="0"/>
                </a:moveTo>
                <a:lnTo>
                  <a:pt x="1939796" y="0"/>
                </a:lnTo>
                <a:lnTo>
                  <a:pt x="1939796" y="1348797"/>
                </a:lnTo>
                <a:lnTo>
                  <a:pt x="0" y="1348797"/>
                </a:lnTo>
                <a:lnTo>
                  <a:pt x="0" y="0"/>
                </a:lnTo>
                <a:close/>
              </a:path>
            </a:pathLst>
          </a:custGeom>
          <a:solidFill>
            <a:srgbClr val="EFF400">
              <a:alpha val="14999"/>
            </a:srgbClr>
          </a:solidFill>
        </p:spPr>
        <p:txBody>
          <a:bodyPr wrap="square" lIns="0" tIns="0" rIns="0" bIns="0" rtlCol="0"/>
          <a:lstStyle/>
          <a:p>
            <a:endParaRPr/>
          </a:p>
        </p:txBody>
      </p:sp>
      <p:sp>
        <p:nvSpPr>
          <p:cNvPr id="5" name="object 5"/>
          <p:cNvSpPr/>
          <p:nvPr/>
        </p:nvSpPr>
        <p:spPr>
          <a:xfrm>
            <a:off x="135224" y="3794742"/>
            <a:ext cx="1939925" cy="1349375"/>
          </a:xfrm>
          <a:custGeom>
            <a:avLst/>
            <a:gdLst/>
            <a:ahLst/>
            <a:cxnLst/>
            <a:rect l="l" t="t" r="r" b="b"/>
            <a:pathLst>
              <a:path w="1939925" h="1349375">
                <a:moveTo>
                  <a:pt x="0" y="0"/>
                </a:moveTo>
                <a:lnTo>
                  <a:pt x="1939796" y="0"/>
                </a:lnTo>
                <a:lnTo>
                  <a:pt x="1939796" y="1348797"/>
                </a:lnTo>
                <a:lnTo>
                  <a:pt x="0" y="1348797"/>
                </a:lnTo>
                <a:lnTo>
                  <a:pt x="0" y="0"/>
                </a:lnTo>
                <a:close/>
              </a:path>
            </a:pathLst>
          </a:custGeom>
          <a:ln w="9524">
            <a:solidFill>
              <a:srgbClr val="BF9000"/>
            </a:solidFill>
          </a:ln>
        </p:spPr>
        <p:txBody>
          <a:bodyPr wrap="square" lIns="0" tIns="0" rIns="0" bIns="0" rtlCol="0"/>
          <a:lstStyle/>
          <a:p>
            <a:endParaRPr/>
          </a:p>
        </p:txBody>
      </p:sp>
      <p:sp>
        <p:nvSpPr>
          <p:cNvPr id="6" name="object 6"/>
          <p:cNvSpPr txBox="1">
            <a:spLocks noGrp="1"/>
          </p:cNvSpPr>
          <p:nvPr>
            <p:ph type="title"/>
          </p:nvPr>
        </p:nvSpPr>
        <p:spPr>
          <a:xfrm>
            <a:off x="188106" y="7235"/>
            <a:ext cx="1704339" cy="224790"/>
          </a:xfrm>
          <a:prstGeom prst="rect">
            <a:avLst/>
          </a:prstGeom>
        </p:spPr>
        <p:txBody>
          <a:bodyPr vert="horz" wrap="square" lIns="0" tIns="0" rIns="0" bIns="0" rtlCol="0">
            <a:spAutoFit/>
          </a:bodyPr>
          <a:lstStyle/>
          <a:p>
            <a:pPr marL="12700">
              <a:lnSpc>
                <a:spcPct val="100000"/>
              </a:lnSpc>
            </a:pPr>
            <a:r>
              <a:rPr sz="1400" b="1" spc="-5" dirty="0">
                <a:solidFill>
                  <a:srgbClr val="3F77BF"/>
                </a:solidFill>
                <a:latin typeface="Arial"/>
                <a:cs typeface="Arial"/>
                <a:hlinkClick r:id="rId4"/>
              </a:rPr>
              <a:t>min-char-rnn.py</a:t>
            </a:r>
            <a:r>
              <a:rPr sz="1400" b="1" spc="-20" dirty="0">
                <a:solidFill>
                  <a:srgbClr val="3F77BF"/>
                </a:solidFill>
                <a:latin typeface="Arial"/>
                <a:cs typeface="Arial"/>
              </a:rPr>
              <a:t> </a:t>
            </a:r>
            <a:r>
              <a:rPr sz="1400" spc="-5" dirty="0">
                <a:hlinkClick r:id="rId4"/>
              </a:rPr>
              <a:t>gist</a:t>
            </a:r>
            <a:endParaRPr sz="1400">
              <a:latin typeface="Arial"/>
              <a:cs typeface="Arial"/>
            </a:endParaRPr>
          </a:p>
        </p:txBody>
      </p:sp>
      <p:sp>
        <p:nvSpPr>
          <p:cNvPr id="7" name="object 7"/>
          <p:cNvSpPr/>
          <p:nvPr/>
        </p:nvSpPr>
        <p:spPr>
          <a:xfrm>
            <a:off x="2075020" y="3675842"/>
            <a:ext cx="678180" cy="793750"/>
          </a:xfrm>
          <a:custGeom>
            <a:avLst/>
            <a:gdLst/>
            <a:ahLst/>
            <a:cxnLst/>
            <a:rect l="l" t="t" r="r" b="b"/>
            <a:pathLst>
              <a:path w="678180" h="793750">
                <a:moveTo>
                  <a:pt x="0" y="793298"/>
                </a:moveTo>
                <a:lnTo>
                  <a:pt x="677848" y="0"/>
                </a:lnTo>
              </a:path>
            </a:pathLst>
          </a:custGeom>
          <a:ln w="19049">
            <a:solidFill>
              <a:srgbClr val="BF9000"/>
            </a:solidFill>
          </a:ln>
        </p:spPr>
        <p:txBody>
          <a:bodyPr wrap="square" lIns="0" tIns="0" rIns="0" bIns="0" rtlCol="0"/>
          <a:lstStyle/>
          <a:p>
            <a:endParaRPr/>
          </a:p>
        </p:txBody>
      </p:sp>
      <p:sp>
        <p:nvSpPr>
          <p:cNvPr id="8" name="object 8"/>
          <p:cNvSpPr/>
          <p:nvPr/>
        </p:nvSpPr>
        <p:spPr>
          <a:xfrm>
            <a:off x="2728944" y="3610117"/>
            <a:ext cx="80645" cy="86360"/>
          </a:xfrm>
          <a:custGeom>
            <a:avLst/>
            <a:gdLst/>
            <a:ahLst/>
            <a:cxnLst/>
            <a:rect l="l" t="t" r="r" b="b"/>
            <a:pathLst>
              <a:path w="80644" h="86360">
                <a:moveTo>
                  <a:pt x="47849" y="86174"/>
                </a:moveTo>
                <a:lnTo>
                  <a:pt x="80074" y="0"/>
                </a:lnTo>
                <a:lnTo>
                  <a:pt x="0" y="45274"/>
                </a:lnTo>
                <a:lnTo>
                  <a:pt x="47849" y="86174"/>
                </a:lnTo>
                <a:close/>
              </a:path>
            </a:pathLst>
          </a:custGeom>
          <a:ln w="19049">
            <a:solidFill>
              <a:srgbClr val="BF9000"/>
            </a:solidFill>
          </a:ln>
        </p:spPr>
        <p:txBody>
          <a:bodyPr wrap="square" lIns="0" tIns="0" rIns="0" bIns="0" rtlCol="0"/>
          <a:lstStyle/>
          <a:p>
            <a:endParaRPr/>
          </a:p>
        </p:txBody>
      </p:sp>
      <p:sp>
        <p:nvSpPr>
          <p:cNvPr id="9" name="object 9"/>
          <p:cNvSpPr txBox="1"/>
          <p:nvPr/>
        </p:nvSpPr>
        <p:spPr>
          <a:xfrm>
            <a:off x="5658492" y="136514"/>
            <a:ext cx="1126490" cy="314960"/>
          </a:xfrm>
          <a:prstGeom prst="rect">
            <a:avLst/>
          </a:prstGeom>
        </p:spPr>
        <p:txBody>
          <a:bodyPr vert="horz" wrap="square" lIns="0" tIns="0" rIns="0" bIns="0" rtlCol="0">
            <a:spAutoFit/>
          </a:bodyPr>
          <a:lstStyle/>
          <a:p>
            <a:pPr marL="12700">
              <a:lnSpc>
                <a:spcPct val="100000"/>
              </a:lnSpc>
            </a:pPr>
            <a:r>
              <a:rPr sz="2000" spc="-5" dirty="0">
                <a:solidFill>
                  <a:srgbClr val="7E6000"/>
                </a:solidFill>
                <a:latin typeface="Arial"/>
                <a:cs typeface="Arial"/>
              </a:rPr>
              <a:t>Main</a:t>
            </a:r>
            <a:r>
              <a:rPr sz="2000" spc="-70" dirty="0">
                <a:solidFill>
                  <a:srgbClr val="7E6000"/>
                </a:solidFill>
                <a:latin typeface="Arial"/>
                <a:cs typeface="Arial"/>
              </a:rPr>
              <a:t> </a:t>
            </a:r>
            <a:r>
              <a:rPr sz="2000" spc="-5" dirty="0">
                <a:solidFill>
                  <a:srgbClr val="7E6000"/>
                </a:solidFill>
                <a:latin typeface="Arial"/>
                <a:cs typeface="Arial"/>
              </a:rPr>
              <a:t>loop</a:t>
            </a:r>
            <a:endParaRPr sz="2000">
              <a:latin typeface="Arial"/>
              <a:cs typeface="Arial"/>
            </a:endParaRPr>
          </a:p>
        </p:txBody>
      </p:sp>
      <p:sp>
        <p:nvSpPr>
          <p:cNvPr id="10" name="object 10"/>
          <p:cNvSpPr/>
          <p:nvPr/>
        </p:nvSpPr>
        <p:spPr>
          <a:xfrm>
            <a:off x="3528092" y="526123"/>
            <a:ext cx="5113864" cy="4571990"/>
          </a:xfrm>
          <a:prstGeom prst="rect">
            <a:avLst/>
          </a:prstGeom>
          <a:blipFill>
            <a:blip r:embed="rId5" cstate="print"/>
            <a:stretch>
              <a:fillRect/>
            </a:stretch>
          </a:blipFill>
        </p:spPr>
        <p:txBody>
          <a:bodyPr wrap="square" lIns="0" tIns="0" rIns="0" bIns="0" rtlCol="0"/>
          <a:lstStyle/>
          <a:p>
            <a:endParaRPr/>
          </a:p>
        </p:txBody>
      </p:sp>
      <p:sp>
        <p:nvSpPr>
          <p:cNvPr id="11" name="object 11"/>
          <p:cNvSpPr/>
          <p:nvPr/>
        </p:nvSpPr>
        <p:spPr>
          <a:xfrm>
            <a:off x="3924292" y="2171695"/>
            <a:ext cx="4824095" cy="880744"/>
          </a:xfrm>
          <a:custGeom>
            <a:avLst/>
            <a:gdLst/>
            <a:ahLst/>
            <a:cxnLst/>
            <a:rect l="l" t="t" r="r" b="b"/>
            <a:pathLst>
              <a:path w="4824095" h="880744">
                <a:moveTo>
                  <a:pt x="0" y="0"/>
                </a:moveTo>
                <a:lnTo>
                  <a:pt x="4823690" y="0"/>
                </a:lnTo>
                <a:lnTo>
                  <a:pt x="4823690" y="880198"/>
                </a:lnTo>
                <a:lnTo>
                  <a:pt x="0" y="880198"/>
                </a:lnTo>
                <a:lnTo>
                  <a:pt x="0" y="0"/>
                </a:lnTo>
                <a:close/>
              </a:path>
            </a:pathLst>
          </a:custGeom>
          <a:solidFill>
            <a:srgbClr val="14F400">
              <a:alpha val="11538"/>
            </a:srgbClr>
          </a:solidFill>
        </p:spPr>
        <p:txBody>
          <a:bodyPr wrap="square" lIns="0" tIns="0" rIns="0" bIns="0" rtlCol="0"/>
          <a:lstStyle/>
          <a:p>
            <a:endParaRPr/>
          </a:p>
        </p:txBody>
      </p:sp>
      <p:sp>
        <p:nvSpPr>
          <p:cNvPr id="12" name="object 12"/>
          <p:cNvSpPr/>
          <p:nvPr/>
        </p:nvSpPr>
        <p:spPr>
          <a:xfrm>
            <a:off x="3924292" y="2171695"/>
            <a:ext cx="4824095" cy="880744"/>
          </a:xfrm>
          <a:custGeom>
            <a:avLst/>
            <a:gdLst/>
            <a:ahLst/>
            <a:cxnLst/>
            <a:rect l="l" t="t" r="r" b="b"/>
            <a:pathLst>
              <a:path w="4824095" h="880744">
                <a:moveTo>
                  <a:pt x="0" y="0"/>
                </a:moveTo>
                <a:lnTo>
                  <a:pt x="4823690" y="0"/>
                </a:lnTo>
                <a:lnTo>
                  <a:pt x="4823690" y="880198"/>
                </a:lnTo>
                <a:lnTo>
                  <a:pt x="0" y="880198"/>
                </a:lnTo>
                <a:lnTo>
                  <a:pt x="0" y="0"/>
                </a:lnTo>
                <a:close/>
              </a:path>
            </a:pathLst>
          </a:custGeom>
          <a:ln w="9524">
            <a:solidFill>
              <a:srgbClr val="38751C"/>
            </a:solidFill>
          </a:ln>
        </p:spPr>
        <p:txBody>
          <a:bodyPr wrap="square" lIns="0" tIns="0" rIns="0" bIns="0" rtlCol="0"/>
          <a:lstStyle/>
          <a:p>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220" y="266704"/>
            <a:ext cx="1995250" cy="2788189"/>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143437" y="3063118"/>
            <a:ext cx="1753015" cy="2034995"/>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35224" y="3794742"/>
            <a:ext cx="1939925" cy="1349375"/>
          </a:xfrm>
          <a:custGeom>
            <a:avLst/>
            <a:gdLst/>
            <a:ahLst/>
            <a:cxnLst/>
            <a:rect l="l" t="t" r="r" b="b"/>
            <a:pathLst>
              <a:path w="1939925" h="1349375">
                <a:moveTo>
                  <a:pt x="0" y="0"/>
                </a:moveTo>
                <a:lnTo>
                  <a:pt x="1939796" y="0"/>
                </a:lnTo>
                <a:lnTo>
                  <a:pt x="1939796" y="1348797"/>
                </a:lnTo>
                <a:lnTo>
                  <a:pt x="0" y="1348797"/>
                </a:lnTo>
                <a:lnTo>
                  <a:pt x="0" y="0"/>
                </a:lnTo>
                <a:close/>
              </a:path>
            </a:pathLst>
          </a:custGeom>
          <a:solidFill>
            <a:srgbClr val="EFF400">
              <a:alpha val="14999"/>
            </a:srgbClr>
          </a:solidFill>
        </p:spPr>
        <p:txBody>
          <a:bodyPr wrap="square" lIns="0" tIns="0" rIns="0" bIns="0" rtlCol="0"/>
          <a:lstStyle/>
          <a:p>
            <a:endParaRPr/>
          </a:p>
        </p:txBody>
      </p:sp>
      <p:sp>
        <p:nvSpPr>
          <p:cNvPr id="5" name="object 5"/>
          <p:cNvSpPr/>
          <p:nvPr/>
        </p:nvSpPr>
        <p:spPr>
          <a:xfrm>
            <a:off x="135224" y="3794742"/>
            <a:ext cx="1939925" cy="1349375"/>
          </a:xfrm>
          <a:custGeom>
            <a:avLst/>
            <a:gdLst/>
            <a:ahLst/>
            <a:cxnLst/>
            <a:rect l="l" t="t" r="r" b="b"/>
            <a:pathLst>
              <a:path w="1939925" h="1349375">
                <a:moveTo>
                  <a:pt x="0" y="0"/>
                </a:moveTo>
                <a:lnTo>
                  <a:pt x="1939796" y="0"/>
                </a:lnTo>
                <a:lnTo>
                  <a:pt x="1939796" y="1348797"/>
                </a:lnTo>
                <a:lnTo>
                  <a:pt x="0" y="1348797"/>
                </a:lnTo>
                <a:lnTo>
                  <a:pt x="0" y="0"/>
                </a:lnTo>
                <a:close/>
              </a:path>
            </a:pathLst>
          </a:custGeom>
          <a:ln w="9524">
            <a:solidFill>
              <a:srgbClr val="BF9000"/>
            </a:solidFill>
          </a:ln>
        </p:spPr>
        <p:txBody>
          <a:bodyPr wrap="square" lIns="0" tIns="0" rIns="0" bIns="0" rtlCol="0"/>
          <a:lstStyle/>
          <a:p>
            <a:endParaRPr/>
          </a:p>
        </p:txBody>
      </p:sp>
      <p:sp>
        <p:nvSpPr>
          <p:cNvPr id="6" name="object 6"/>
          <p:cNvSpPr txBox="1">
            <a:spLocks noGrp="1"/>
          </p:cNvSpPr>
          <p:nvPr>
            <p:ph type="title"/>
          </p:nvPr>
        </p:nvSpPr>
        <p:spPr>
          <a:xfrm>
            <a:off x="188106" y="7235"/>
            <a:ext cx="1704339" cy="224790"/>
          </a:xfrm>
          <a:prstGeom prst="rect">
            <a:avLst/>
          </a:prstGeom>
        </p:spPr>
        <p:txBody>
          <a:bodyPr vert="horz" wrap="square" lIns="0" tIns="0" rIns="0" bIns="0" rtlCol="0">
            <a:spAutoFit/>
          </a:bodyPr>
          <a:lstStyle/>
          <a:p>
            <a:pPr marL="12700">
              <a:lnSpc>
                <a:spcPct val="100000"/>
              </a:lnSpc>
            </a:pPr>
            <a:r>
              <a:rPr sz="1400" b="1" spc="-5" dirty="0">
                <a:solidFill>
                  <a:srgbClr val="3F77BF"/>
                </a:solidFill>
                <a:latin typeface="Arial"/>
                <a:cs typeface="Arial"/>
                <a:hlinkClick r:id="rId4"/>
              </a:rPr>
              <a:t>min-char-rnn.py</a:t>
            </a:r>
            <a:r>
              <a:rPr sz="1400" b="1" spc="-20" dirty="0">
                <a:solidFill>
                  <a:srgbClr val="3F77BF"/>
                </a:solidFill>
                <a:latin typeface="Arial"/>
                <a:cs typeface="Arial"/>
              </a:rPr>
              <a:t> </a:t>
            </a:r>
            <a:r>
              <a:rPr sz="1400" spc="-5" dirty="0">
                <a:hlinkClick r:id="rId4"/>
              </a:rPr>
              <a:t>gist</a:t>
            </a:r>
            <a:endParaRPr sz="1400">
              <a:latin typeface="Arial"/>
              <a:cs typeface="Arial"/>
            </a:endParaRPr>
          </a:p>
        </p:txBody>
      </p:sp>
      <p:sp>
        <p:nvSpPr>
          <p:cNvPr id="7" name="object 7"/>
          <p:cNvSpPr/>
          <p:nvPr/>
        </p:nvSpPr>
        <p:spPr>
          <a:xfrm>
            <a:off x="2075020" y="3675842"/>
            <a:ext cx="678180" cy="793750"/>
          </a:xfrm>
          <a:custGeom>
            <a:avLst/>
            <a:gdLst/>
            <a:ahLst/>
            <a:cxnLst/>
            <a:rect l="l" t="t" r="r" b="b"/>
            <a:pathLst>
              <a:path w="678180" h="793750">
                <a:moveTo>
                  <a:pt x="0" y="793298"/>
                </a:moveTo>
                <a:lnTo>
                  <a:pt x="677848" y="0"/>
                </a:lnTo>
              </a:path>
            </a:pathLst>
          </a:custGeom>
          <a:ln w="19049">
            <a:solidFill>
              <a:srgbClr val="BF9000"/>
            </a:solidFill>
          </a:ln>
        </p:spPr>
        <p:txBody>
          <a:bodyPr wrap="square" lIns="0" tIns="0" rIns="0" bIns="0" rtlCol="0"/>
          <a:lstStyle/>
          <a:p>
            <a:endParaRPr/>
          </a:p>
        </p:txBody>
      </p:sp>
      <p:sp>
        <p:nvSpPr>
          <p:cNvPr id="8" name="object 8"/>
          <p:cNvSpPr/>
          <p:nvPr/>
        </p:nvSpPr>
        <p:spPr>
          <a:xfrm>
            <a:off x="2728944" y="3610117"/>
            <a:ext cx="80645" cy="86360"/>
          </a:xfrm>
          <a:custGeom>
            <a:avLst/>
            <a:gdLst/>
            <a:ahLst/>
            <a:cxnLst/>
            <a:rect l="l" t="t" r="r" b="b"/>
            <a:pathLst>
              <a:path w="80644" h="86360">
                <a:moveTo>
                  <a:pt x="47849" y="86174"/>
                </a:moveTo>
                <a:lnTo>
                  <a:pt x="80074" y="0"/>
                </a:lnTo>
                <a:lnTo>
                  <a:pt x="0" y="45274"/>
                </a:lnTo>
                <a:lnTo>
                  <a:pt x="47849" y="86174"/>
                </a:lnTo>
                <a:close/>
              </a:path>
            </a:pathLst>
          </a:custGeom>
          <a:ln w="19049">
            <a:solidFill>
              <a:srgbClr val="BF9000"/>
            </a:solidFill>
          </a:ln>
        </p:spPr>
        <p:txBody>
          <a:bodyPr wrap="square" lIns="0" tIns="0" rIns="0" bIns="0" rtlCol="0"/>
          <a:lstStyle/>
          <a:p>
            <a:endParaRPr/>
          </a:p>
        </p:txBody>
      </p:sp>
      <p:sp>
        <p:nvSpPr>
          <p:cNvPr id="9" name="object 9"/>
          <p:cNvSpPr txBox="1"/>
          <p:nvPr/>
        </p:nvSpPr>
        <p:spPr>
          <a:xfrm>
            <a:off x="5658492" y="136514"/>
            <a:ext cx="1126490" cy="314960"/>
          </a:xfrm>
          <a:prstGeom prst="rect">
            <a:avLst/>
          </a:prstGeom>
        </p:spPr>
        <p:txBody>
          <a:bodyPr vert="horz" wrap="square" lIns="0" tIns="0" rIns="0" bIns="0" rtlCol="0">
            <a:spAutoFit/>
          </a:bodyPr>
          <a:lstStyle/>
          <a:p>
            <a:pPr marL="12700">
              <a:lnSpc>
                <a:spcPct val="100000"/>
              </a:lnSpc>
            </a:pPr>
            <a:r>
              <a:rPr sz="2000" spc="-5" dirty="0">
                <a:solidFill>
                  <a:srgbClr val="7E6000"/>
                </a:solidFill>
                <a:latin typeface="Arial"/>
                <a:cs typeface="Arial"/>
              </a:rPr>
              <a:t>Main</a:t>
            </a:r>
            <a:r>
              <a:rPr sz="2000" spc="-70" dirty="0">
                <a:solidFill>
                  <a:srgbClr val="7E6000"/>
                </a:solidFill>
                <a:latin typeface="Arial"/>
                <a:cs typeface="Arial"/>
              </a:rPr>
              <a:t> </a:t>
            </a:r>
            <a:r>
              <a:rPr sz="2000" spc="-5" dirty="0">
                <a:solidFill>
                  <a:srgbClr val="7E6000"/>
                </a:solidFill>
                <a:latin typeface="Arial"/>
                <a:cs typeface="Arial"/>
              </a:rPr>
              <a:t>loop</a:t>
            </a:r>
            <a:endParaRPr sz="2000">
              <a:latin typeface="Arial"/>
              <a:cs typeface="Arial"/>
            </a:endParaRPr>
          </a:p>
        </p:txBody>
      </p:sp>
      <p:sp>
        <p:nvSpPr>
          <p:cNvPr id="10" name="object 10"/>
          <p:cNvSpPr/>
          <p:nvPr/>
        </p:nvSpPr>
        <p:spPr>
          <a:xfrm>
            <a:off x="3528092" y="526123"/>
            <a:ext cx="5113864" cy="4571990"/>
          </a:xfrm>
          <a:prstGeom prst="rect">
            <a:avLst/>
          </a:prstGeom>
          <a:blipFill>
            <a:blip r:embed="rId5" cstate="print"/>
            <a:stretch>
              <a:fillRect/>
            </a:stretch>
          </a:blipFill>
        </p:spPr>
        <p:txBody>
          <a:bodyPr wrap="square" lIns="0" tIns="0" rIns="0" bIns="0" rtlCol="0"/>
          <a:lstStyle/>
          <a:p>
            <a:endParaRPr/>
          </a:p>
        </p:txBody>
      </p:sp>
      <p:sp>
        <p:nvSpPr>
          <p:cNvPr id="11" name="object 11"/>
          <p:cNvSpPr/>
          <p:nvPr/>
        </p:nvSpPr>
        <p:spPr>
          <a:xfrm>
            <a:off x="3924292" y="3025143"/>
            <a:ext cx="4824095" cy="746760"/>
          </a:xfrm>
          <a:custGeom>
            <a:avLst/>
            <a:gdLst/>
            <a:ahLst/>
            <a:cxnLst/>
            <a:rect l="l" t="t" r="r" b="b"/>
            <a:pathLst>
              <a:path w="4824095" h="746760">
                <a:moveTo>
                  <a:pt x="0" y="0"/>
                </a:moveTo>
                <a:lnTo>
                  <a:pt x="4823690" y="0"/>
                </a:lnTo>
                <a:lnTo>
                  <a:pt x="4823690" y="746698"/>
                </a:lnTo>
                <a:lnTo>
                  <a:pt x="0" y="746698"/>
                </a:lnTo>
                <a:lnTo>
                  <a:pt x="0" y="0"/>
                </a:lnTo>
                <a:close/>
              </a:path>
            </a:pathLst>
          </a:custGeom>
          <a:solidFill>
            <a:srgbClr val="14F400">
              <a:alpha val="11538"/>
            </a:srgbClr>
          </a:solidFill>
        </p:spPr>
        <p:txBody>
          <a:bodyPr wrap="square" lIns="0" tIns="0" rIns="0" bIns="0" rtlCol="0"/>
          <a:lstStyle/>
          <a:p>
            <a:endParaRPr/>
          </a:p>
        </p:txBody>
      </p:sp>
      <p:sp>
        <p:nvSpPr>
          <p:cNvPr id="12" name="object 12"/>
          <p:cNvSpPr/>
          <p:nvPr/>
        </p:nvSpPr>
        <p:spPr>
          <a:xfrm>
            <a:off x="3924292" y="3025143"/>
            <a:ext cx="4824095" cy="746760"/>
          </a:xfrm>
          <a:custGeom>
            <a:avLst/>
            <a:gdLst/>
            <a:ahLst/>
            <a:cxnLst/>
            <a:rect l="l" t="t" r="r" b="b"/>
            <a:pathLst>
              <a:path w="4824095" h="746760">
                <a:moveTo>
                  <a:pt x="0" y="0"/>
                </a:moveTo>
                <a:lnTo>
                  <a:pt x="4823690" y="0"/>
                </a:lnTo>
                <a:lnTo>
                  <a:pt x="4823690" y="746698"/>
                </a:lnTo>
                <a:lnTo>
                  <a:pt x="0" y="746698"/>
                </a:lnTo>
                <a:lnTo>
                  <a:pt x="0" y="0"/>
                </a:lnTo>
                <a:close/>
              </a:path>
            </a:pathLst>
          </a:custGeom>
          <a:ln w="9524">
            <a:solidFill>
              <a:srgbClr val="38751C"/>
            </a:solidFill>
          </a:ln>
        </p:spPr>
        <p:txBody>
          <a:bodyPr wrap="square" lIns="0" tIns="0" rIns="0" bIns="0" rtlCol="0"/>
          <a:lstStyle/>
          <a:p>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220" y="266704"/>
            <a:ext cx="1995250" cy="2788189"/>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143437" y="3063118"/>
            <a:ext cx="1753015" cy="2034995"/>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35224" y="3794742"/>
            <a:ext cx="1939925" cy="1349375"/>
          </a:xfrm>
          <a:custGeom>
            <a:avLst/>
            <a:gdLst/>
            <a:ahLst/>
            <a:cxnLst/>
            <a:rect l="l" t="t" r="r" b="b"/>
            <a:pathLst>
              <a:path w="1939925" h="1349375">
                <a:moveTo>
                  <a:pt x="0" y="0"/>
                </a:moveTo>
                <a:lnTo>
                  <a:pt x="1939796" y="0"/>
                </a:lnTo>
                <a:lnTo>
                  <a:pt x="1939796" y="1348797"/>
                </a:lnTo>
                <a:lnTo>
                  <a:pt x="0" y="1348797"/>
                </a:lnTo>
                <a:lnTo>
                  <a:pt x="0" y="0"/>
                </a:lnTo>
                <a:close/>
              </a:path>
            </a:pathLst>
          </a:custGeom>
          <a:solidFill>
            <a:srgbClr val="EFF400">
              <a:alpha val="14999"/>
            </a:srgbClr>
          </a:solidFill>
        </p:spPr>
        <p:txBody>
          <a:bodyPr wrap="square" lIns="0" tIns="0" rIns="0" bIns="0" rtlCol="0"/>
          <a:lstStyle/>
          <a:p>
            <a:endParaRPr/>
          </a:p>
        </p:txBody>
      </p:sp>
      <p:sp>
        <p:nvSpPr>
          <p:cNvPr id="5" name="object 5"/>
          <p:cNvSpPr/>
          <p:nvPr/>
        </p:nvSpPr>
        <p:spPr>
          <a:xfrm>
            <a:off x="135224" y="3794742"/>
            <a:ext cx="1939925" cy="1349375"/>
          </a:xfrm>
          <a:custGeom>
            <a:avLst/>
            <a:gdLst/>
            <a:ahLst/>
            <a:cxnLst/>
            <a:rect l="l" t="t" r="r" b="b"/>
            <a:pathLst>
              <a:path w="1939925" h="1349375">
                <a:moveTo>
                  <a:pt x="0" y="0"/>
                </a:moveTo>
                <a:lnTo>
                  <a:pt x="1939796" y="0"/>
                </a:lnTo>
                <a:lnTo>
                  <a:pt x="1939796" y="1348797"/>
                </a:lnTo>
                <a:lnTo>
                  <a:pt x="0" y="1348797"/>
                </a:lnTo>
                <a:lnTo>
                  <a:pt x="0" y="0"/>
                </a:lnTo>
                <a:close/>
              </a:path>
            </a:pathLst>
          </a:custGeom>
          <a:ln w="9524">
            <a:solidFill>
              <a:srgbClr val="BF9000"/>
            </a:solidFill>
          </a:ln>
        </p:spPr>
        <p:txBody>
          <a:bodyPr wrap="square" lIns="0" tIns="0" rIns="0" bIns="0" rtlCol="0"/>
          <a:lstStyle/>
          <a:p>
            <a:endParaRPr/>
          </a:p>
        </p:txBody>
      </p:sp>
      <p:sp>
        <p:nvSpPr>
          <p:cNvPr id="6" name="object 6"/>
          <p:cNvSpPr txBox="1">
            <a:spLocks noGrp="1"/>
          </p:cNvSpPr>
          <p:nvPr>
            <p:ph type="title"/>
          </p:nvPr>
        </p:nvSpPr>
        <p:spPr>
          <a:xfrm>
            <a:off x="188106" y="7235"/>
            <a:ext cx="1704339" cy="224790"/>
          </a:xfrm>
          <a:prstGeom prst="rect">
            <a:avLst/>
          </a:prstGeom>
        </p:spPr>
        <p:txBody>
          <a:bodyPr vert="horz" wrap="square" lIns="0" tIns="0" rIns="0" bIns="0" rtlCol="0">
            <a:spAutoFit/>
          </a:bodyPr>
          <a:lstStyle/>
          <a:p>
            <a:pPr marL="12700">
              <a:lnSpc>
                <a:spcPct val="100000"/>
              </a:lnSpc>
            </a:pPr>
            <a:r>
              <a:rPr sz="1400" b="1" spc="-5" dirty="0">
                <a:solidFill>
                  <a:srgbClr val="3F77BF"/>
                </a:solidFill>
                <a:latin typeface="Arial"/>
                <a:cs typeface="Arial"/>
                <a:hlinkClick r:id="rId4"/>
              </a:rPr>
              <a:t>min-char-rnn.py</a:t>
            </a:r>
            <a:r>
              <a:rPr sz="1400" b="1" spc="-20" dirty="0">
                <a:solidFill>
                  <a:srgbClr val="3F77BF"/>
                </a:solidFill>
                <a:latin typeface="Arial"/>
                <a:cs typeface="Arial"/>
              </a:rPr>
              <a:t> </a:t>
            </a:r>
            <a:r>
              <a:rPr sz="1400" spc="-5" dirty="0">
                <a:hlinkClick r:id="rId4"/>
              </a:rPr>
              <a:t>gist</a:t>
            </a:r>
            <a:endParaRPr sz="1400">
              <a:latin typeface="Arial"/>
              <a:cs typeface="Arial"/>
            </a:endParaRPr>
          </a:p>
        </p:txBody>
      </p:sp>
      <p:sp>
        <p:nvSpPr>
          <p:cNvPr id="7" name="object 7"/>
          <p:cNvSpPr/>
          <p:nvPr/>
        </p:nvSpPr>
        <p:spPr>
          <a:xfrm>
            <a:off x="2075020" y="3675842"/>
            <a:ext cx="678180" cy="793750"/>
          </a:xfrm>
          <a:custGeom>
            <a:avLst/>
            <a:gdLst/>
            <a:ahLst/>
            <a:cxnLst/>
            <a:rect l="l" t="t" r="r" b="b"/>
            <a:pathLst>
              <a:path w="678180" h="793750">
                <a:moveTo>
                  <a:pt x="0" y="793298"/>
                </a:moveTo>
                <a:lnTo>
                  <a:pt x="677848" y="0"/>
                </a:lnTo>
              </a:path>
            </a:pathLst>
          </a:custGeom>
          <a:ln w="19049">
            <a:solidFill>
              <a:srgbClr val="BF9000"/>
            </a:solidFill>
          </a:ln>
        </p:spPr>
        <p:txBody>
          <a:bodyPr wrap="square" lIns="0" tIns="0" rIns="0" bIns="0" rtlCol="0"/>
          <a:lstStyle/>
          <a:p>
            <a:endParaRPr/>
          </a:p>
        </p:txBody>
      </p:sp>
      <p:sp>
        <p:nvSpPr>
          <p:cNvPr id="8" name="object 8"/>
          <p:cNvSpPr/>
          <p:nvPr/>
        </p:nvSpPr>
        <p:spPr>
          <a:xfrm>
            <a:off x="2728944" y="3610117"/>
            <a:ext cx="80645" cy="86360"/>
          </a:xfrm>
          <a:custGeom>
            <a:avLst/>
            <a:gdLst/>
            <a:ahLst/>
            <a:cxnLst/>
            <a:rect l="l" t="t" r="r" b="b"/>
            <a:pathLst>
              <a:path w="80644" h="86360">
                <a:moveTo>
                  <a:pt x="47849" y="86174"/>
                </a:moveTo>
                <a:lnTo>
                  <a:pt x="80074" y="0"/>
                </a:lnTo>
                <a:lnTo>
                  <a:pt x="0" y="45274"/>
                </a:lnTo>
                <a:lnTo>
                  <a:pt x="47849" y="86174"/>
                </a:lnTo>
                <a:close/>
              </a:path>
            </a:pathLst>
          </a:custGeom>
          <a:ln w="19049">
            <a:solidFill>
              <a:srgbClr val="BF9000"/>
            </a:solidFill>
          </a:ln>
        </p:spPr>
        <p:txBody>
          <a:bodyPr wrap="square" lIns="0" tIns="0" rIns="0" bIns="0" rtlCol="0"/>
          <a:lstStyle/>
          <a:p>
            <a:endParaRPr/>
          </a:p>
        </p:txBody>
      </p:sp>
      <p:sp>
        <p:nvSpPr>
          <p:cNvPr id="9" name="object 9"/>
          <p:cNvSpPr txBox="1"/>
          <p:nvPr/>
        </p:nvSpPr>
        <p:spPr>
          <a:xfrm>
            <a:off x="5658492" y="136514"/>
            <a:ext cx="1126490" cy="314960"/>
          </a:xfrm>
          <a:prstGeom prst="rect">
            <a:avLst/>
          </a:prstGeom>
        </p:spPr>
        <p:txBody>
          <a:bodyPr vert="horz" wrap="square" lIns="0" tIns="0" rIns="0" bIns="0" rtlCol="0">
            <a:spAutoFit/>
          </a:bodyPr>
          <a:lstStyle/>
          <a:p>
            <a:pPr marL="12700">
              <a:lnSpc>
                <a:spcPct val="100000"/>
              </a:lnSpc>
            </a:pPr>
            <a:r>
              <a:rPr sz="2000" spc="-5" dirty="0">
                <a:solidFill>
                  <a:srgbClr val="7E6000"/>
                </a:solidFill>
                <a:latin typeface="Arial"/>
                <a:cs typeface="Arial"/>
              </a:rPr>
              <a:t>Main</a:t>
            </a:r>
            <a:r>
              <a:rPr sz="2000" spc="-70" dirty="0">
                <a:solidFill>
                  <a:srgbClr val="7E6000"/>
                </a:solidFill>
                <a:latin typeface="Arial"/>
                <a:cs typeface="Arial"/>
              </a:rPr>
              <a:t> </a:t>
            </a:r>
            <a:r>
              <a:rPr sz="2000" spc="-5" dirty="0">
                <a:solidFill>
                  <a:srgbClr val="7E6000"/>
                </a:solidFill>
                <a:latin typeface="Arial"/>
                <a:cs typeface="Arial"/>
              </a:rPr>
              <a:t>loop</a:t>
            </a:r>
            <a:endParaRPr sz="2000">
              <a:latin typeface="Arial"/>
              <a:cs typeface="Arial"/>
            </a:endParaRPr>
          </a:p>
        </p:txBody>
      </p:sp>
      <p:sp>
        <p:nvSpPr>
          <p:cNvPr id="10" name="object 10"/>
          <p:cNvSpPr/>
          <p:nvPr/>
        </p:nvSpPr>
        <p:spPr>
          <a:xfrm>
            <a:off x="3528092" y="526123"/>
            <a:ext cx="5113864" cy="4571990"/>
          </a:xfrm>
          <a:prstGeom prst="rect">
            <a:avLst/>
          </a:prstGeom>
          <a:blipFill>
            <a:blip r:embed="rId5" cstate="print"/>
            <a:stretch>
              <a:fillRect/>
            </a:stretch>
          </a:blipFill>
        </p:spPr>
        <p:txBody>
          <a:bodyPr wrap="square" lIns="0" tIns="0" rIns="0" bIns="0" rtlCol="0"/>
          <a:lstStyle/>
          <a:p>
            <a:endParaRPr/>
          </a:p>
        </p:txBody>
      </p:sp>
      <p:sp>
        <p:nvSpPr>
          <p:cNvPr id="11" name="object 11"/>
          <p:cNvSpPr/>
          <p:nvPr/>
        </p:nvSpPr>
        <p:spPr>
          <a:xfrm>
            <a:off x="3924292" y="3787142"/>
            <a:ext cx="4824095" cy="975360"/>
          </a:xfrm>
          <a:custGeom>
            <a:avLst/>
            <a:gdLst/>
            <a:ahLst/>
            <a:cxnLst/>
            <a:rect l="l" t="t" r="r" b="b"/>
            <a:pathLst>
              <a:path w="4824095" h="975360">
                <a:moveTo>
                  <a:pt x="0" y="0"/>
                </a:moveTo>
                <a:lnTo>
                  <a:pt x="4823690" y="0"/>
                </a:lnTo>
                <a:lnTo>
                  <a:pt x="4823690" y="975298"/>
                </a:lnTo>
                <a:lnTo>
                  <a:pt x="0" y="975298"/>
                </a:lnTo>
                <a:lnTo>
                  <a:pt x="0" y="0"/>
                </a:lnTo>
                <a:close/>
              </a:path>
            </a:pathLst>
          </a:custGeom>
          <a:solidFill>
            <a:srgbClr val="14F400">
              <a:alpha val="11538"/>
            </a:srgbClr>
          </a:solidFill>
        </p:spPr>
        <p:txBody>
          <a:bodyPr wrap="square" lIns="0" tIns="0" rIns="0" bIns="0" rtlCol="0"/>
          <a:lstStyle/>
          <a:p>
            <a:endParaRPr/>
          </a:p>
        </p:txBody>
      </p:sp>
      <p:sp>
        <p:nvSpPr>
          <p:cNvPr id="12" name="object 12"/>
          <p:cNvSpPr/>
          <p:nvPr/>
        </p:nvSpPr>
        <p:spPr>
          <a:xfrm>
            <a:off x="3924292" y="3787142"/>
            <a:ext cx="4824095" cy="975360"/>
          </a:xfrm>
          <a:custGeom>
            <a:avLst/>
            <a:gdLst/>
            <a:ahLst/>
            <a:cxnLst/>
            <a:rect l="l" t="t" r="r" b="b"/>
            <a:pathLst>
              <a:path w="4824095" h="975360">
                <a:moveTo>
                  <a:pt x="0" y="0"/>
                </a:moveTo>
                <a:lnTo>
                  <a:pt x="4823690" y="0"/>
                </a:lnTo>
                <a:lnTo>
                  <a:pt x="4823690" y="975298"/>
                </a:lnTo>
                <a:lnTo>
                  <a:pt x="0" y="975298"/>
                </a:lnTo>
                <a:lnTo>
                  <a:pt x="0" y="0"/>
                </a:lnTo>
                <a:close/>
              </a:path>
            </a:pathLst>
          </a:custGeom>
          <a:ln w="9524">
            <a:solidFill>
              <a:srgbClr val="38751C"/>
            </a:solidFill>
          </a:ln>
        </p:spPr>
        <p:txBody>
          <a:bodyPr wrap="square" lIns="0" tIns="0" rIns="0" bIns="0" rtlCol="0"/>
          <a:lstStyle/>
          <a:p>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220" y="266704"/>
            <a:ext cx="1995250" cy="2788189"/>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143437" y="3063118"/>
            <a:ext cx="1753015" cy="2034995"/>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35224" y="1432547"/>
            <a:ext cx="1939925" cy="1630680"/>
          </a:xfrm>
          <a:custGeom>
            <a:avLst/>
            <a:gdLst/>
            <a:ahLst/>
            <a:cxnLst/>
            <a:rect l="l" t="t" r="r" b="b"/>
            <a:pathLst>
              <a:path w="1939925" h="1630680">
                <a:moveTo>
                  <a:pt x="0" y="0"/>
                </a:moveTo>
                <a:lnTo>
                  <a:pt x="1939796" y="0"/>
                </a:lnTo>
                <a:lnTo>
                  <a:pt x="1939796" y="1630496"/>
                </a:lnTo>
                <a:lnTo>
                  <a:pt x="0" y="1630496"/>
                </a:lnTo>
                <a:lnTo>
                  <a:pt x="0" y="0"/>
                </a:lnTo>
                <a:close/>
              </a:path>
            </a:pathLst>
          </a:custGeom>
          <a:solidFill>
            <a:srgbClr val="EFF400">
              <a:alpha val="14999"/>
            </a:srgbClr>
          </a:solidFill>
        </p:spPr>
        <p:txBody>
          <a:bodyPr wrap="square" lIns="0" tIns="0" rIns="0" bIns="0" rtlCol="0"/>
          <a:lstStyle/>
          <a:p>
            <a:endParaRPr/>
          </a:p>
        </p:txBody>
      </p:sp>
      <p:sp>
        <p:nvSpPr>
          <p:cNvPr id="5" name="object 5"/>
          <p:cNvSpPr/>
          <p:nvPr/>
        </p:nvSpPr>
        <p:spPr>
          <a:xfrm>
            <a:off x="135224" y="1432547"/>
            <a:ext cx="1939925" cy="1630680"/>
          </a:xfrm>
          <a:custGeom>
            <a:avLst/>
            <a:gdLst/>
            <a:ahLst/>
            <a:cxnLst/>
            <a:rect l="l" t="t" r="r" b="b"/>
            <a:pathLst>
              <a:path w="1939925" h="1630680">
                <a:moveTo>
                  <a:pt x="0" y="0"/>
                </a:moveTo>
                <a:lnTo>
                  <a:pt x="1939796" y="0"/>
                </a:lnTo>
                <a:lnTo>
                  <a:pt x="1939796" y="1630496"/>
                </a:lnTo>
                <a:lnTo>
                  <a:pt x="0" y="1630496"/>
                </a:lnTo>
                <a:lnTo>
                  <a:pt x="0" y="0"/>
                </a:lnTo>
                <a:close/>
              </a:path>
            </a:pathLst>
          </a:custGeom>
          <a:ln w="9524">
            <a:solidFill>
              <a:srgbClr val="BF9000"/>
            </a:solidFill>
          </a:ln>
        </p:spPr>
        <p:txBody>
          <a:bodyPr wrap="square" lIns="0" tIns="0" rIns="0" bIns="0" rtlCol="0"/>
          <a:lstStyle/>
          <a:p>
            <a:endParaRPr/>
          </a:p>
        </p:txBody>
      </p:sp>
      <p:sp>
        <p:nvSpPr>
          <p:cNvPr id="6" name="object 6"/>
          <p:cNvSpPr txBox="1">
            <a:spLocks noGrp="1"/>
          </p:cNvSpPr>
          <p:nvPr>
            <p:ph type="title"/>
          </p:nvPr>
        </p:nvSpPr>
        <p:spPr>
          <a:xfrm>
            <a:off x="188106" y="7235"/>
            <a:ext cx="1704339" cy="224790"/>
          </a:xfrm>
          <a:prstGeom prst="rect">
            <a:avLst/>
          </a:prstGeom>
        </p:spPr>
        <p:txBody>
          <a:bodyPr vert="horz" wrap="square" lIns="0" tIns="0" rIns="0" bIns="0" rtlCol="0">
            <a:spAutoFit/>
          </a:bodyPr>
          <a:lstStyle/>
          <a:p>
            <a:pPr marL="12700">
              <a:lnSpc>
                <a:spcPct val="100000"/>
              </a:lnSpc>
            </a:pPr>
            <a:r>
              <a:rPr sz="1400" b="1" spc="-5" dirty="0">
                <a:solidFill>
                  <a:srgbClr val="3F77BF"/>
                </a:solidFill>
                <a:latin typeface="Arial"/>
                <a:cs typeface="Arial"/>
                <a:hlinkClick r:id="rId4"/>
              </a:rPr>
              <a:t>min-char-rnn.py</a:t>
            </a:r>
            <a:r>
              <a:rPr sz="1400" b="1" spc="-20" dirty="0">
                <a:solidFill>
                  <a:srgbClr val="3F77BF"/>
                </a:solidFill>
                <a:latin typeface="Arial"/>
                <a:cs typeface="Arial"/>
              </a:rPr>
              <a:t> </a:t>
            </a:r>
            <a:r>
              <a:rPr sz="1400" spc="-5" dirty="0">
                <a:hlinkClick r:id="rId4"/>
              </a:rPr>
              <a:t>gist</a:t>
            </a:r>
            <a:endParaRPr sz="1400">
              <a:latin typeface="Arial"/>
              <a:cs typeface="Arial"/>
            </a:endParaRPr>
          </a:p>
        </p:txBody>
      </p:sp>
      <p:sp>
        <p:nvSpPr>
          <p:cNvPr id="7" name="object 7"/>
          <p:cNvSpPr/>
          <p:nvPr/>
        </p:nvSpPr>
        <p:spPr>
          <a:xfrm>
            <a:off x="2075020" y="2033425"/>
            <a:ext cx="802005" cy="214629"/>
          </a:xfrm>
          <a:custGeom>
            <a:avLst/>
            <a:gdLst/>
            <a:ahLst/>
            <a:cxnLst/>
            <a:rect l="l" t="t" r="r" b="b"/>
            <a:pathLst>
              <a:path w="802005" h="214630">
                <a:moveTo>
                  <a:pt x="0" y="214369"/>
                </a:moveTo>
                <a:lnTo>
                  <a:pt x="801573" y="0"/>
                </a:lnTo>
              </a:path>
            </a:pathLst>
          </a:custGeom>
          <a:ln w="19049">
            <a:solidFill>
              <a:srgbClr val="BF9000"/>
            </a:solidFill>
          </a:ln>
        </p:spPr>
        <p:txBody>
          <a:bodyPr wrap="square" lIns="0" tIns="0" rIns="0" bIns="0" rtlCol="0"/>
          <a:lstStyle/>
          <a:p>
            <a:endParaRPr/>
          </a:p>
        </p:txBody>
      </p:sp>
      <p:sp>
        <p:nvSpPr>
          <p:cNvPr id="8" name="object 8"/>
          <p:cNvSpPr/>
          <p:nvPr/>
        </p:nvSpPr>
        <p:spPr>
          <a:xfrm>
            <a:off x="2868469" y="2003028"/>
            <a:ext cx="92075" cy="60960"/>
          </a:xfrm>
          <a:custGeom>
            <a:avLst/>
            <a:gdLst/>
            <a:ahLst/>
            <a:cxnLst/>
            <a:rect l="l" t="t" r="r" b="b"/>
            <a:pathLst>
              <a:path w="92075" h="60960">
                <a:moveTo>
                  <a:pt x="16249" y="60794"/>
                </a:moveTo>
                <a:lnTo>
                  <a:pt x="91649" y="8062"/>
                </a:lnTo>
                <a:lnTo>
                  <a:pt x="0" y="0"/>
                </a:lnTo>
                <a:lnTo>
                  <a:pt x="16249" y="60794"/>
                </a:lnTo>
                <a:close/>
              </a:path>
            </a:pathLst>
          </a:custGeom>
          <a:ln w="19049">
            <a:solidFill>
              <a:srgbClr val="BF9000"/>
            </a:solidFill>
          </a:ln>
        </p:spPr>
        <p:txBody>
          <a:bodyPr wrap="square" lIns="0" tIns="0" rIns="0" bIns="0" rtlCol="0"/>
          <a:lstStyle/>
          <a:p>
            <a:endParaRPr/>
          </a:p>
        </p:txBody>
      </p:sp>
      <p:sp>
        <p:nvSpPr>
          <p:cNvPr id="9" name="object 9"/>
          <p:cNvSpPr txBox="1"/>
          <p:nvPr/>
        </p:nvSpPr>
        <p:spPr>
          <a:xfrm>
            <a:off x="3585847" y="98439"/>
            <a:ext cx="1521460" cy="314960"/>
          </a:xfrm>
          <a:prstGeom prst="rect">
            <a:avLst/>
          </a:prstGeom>
        </p:spPr>
        <p:txBody>
          <a:bodyPr vert="horz" wrap="square" lIns="0" tIns="0" rIns="0" bIns="0" rtlCol="0">
            <a:spAutoFit/>
          </a:bodyPr>
          <a:lstStyle/>
          <a:p>
            <a:pPr marL="12700">
              <a:lnSpc>
                <a:spcPct val="100000"/>
              </a:lnSpc>
            </a:pPr>
            <a:r>
              <a:rPr sz="2000" spc="-5" dirty="0">
                <a:solidFill>
                  <a:srgbClr val="7E6000"/>
                </a:solidFill>
                <a:latin typeface="Arial"/>
                <a:cs typeface="Arial"/>
              </a:rPr>
              <a:t>Loss</a:t>
            </a:r>
            <a:r>
              <a:rPr sz="2000" spc="-55" dirty="0">
                <a:solidFill>
                  <a:srgbClr val="7E6000"/>
                </a:solidFill>
                <a:latin typeface="Arial"/>
                <a:cs typeface="Arial"/>
              </a:rPr>
              <a:t> </a:t>
            </a:r>
            <a:r>
              <a:rPr sz="2000" spc="-5" dirty="0">
                <a:solidFill>
                  <a:srgbClr val="7E6000"/>
                </a:solidFill>
                <a:latin typeface="Arial"/>
                <a:cs typeface="Arial"/>
              </a:rPr>
              <a:t>function</a:t>
            </a:r>
            <a:endParaRPr sz="2000">
              <a:latin typeface="Arial"/>
              <a:cs typeface="Arial"/>
            </a:endParaRPr>
          </a:p>
        </p:txBody>
      </p:sp>
      <p:sp>
        <p:nvSpPr>
          <p:cNvPr id="10" name="object 10"/>
          <p:cNvSpPr txBox="1"/>
          <p:nvPr/>
        </p:nvSpPr>
        <p:spPr>
          <a:xfrm>
            <a:off x="3729896" y="403238"/>
            <a:ext cx="5024120" cy="619760"/>
          </a:xfrm>
          <a:prstGeom prst="rect">
            <a:avLst/>
          </a:prstGeom>
        </p:spPr>
        <p:txBody>
          <a:bodyPr vert="horz" wrap="square" lIns="0" tIns="0" rIns="0" bIns="0" rtlCol="0">
            <a:spAutoFit/>
          </a:bodyPr>
          <a:lstStyle/>
          <a:p>
            <a:pPr marL="325755" indent="-313055">
              <a:lnSpc>
                <a:spcPct val="100000"/>
              </a:lnSpc>
              <a:buChar char="-"/>
              <a:tabLst>
                <a:tab pos="325755" algn="l"/>
                <a:tab pos="326390" algn="l"/>
              </a:tabLst>
            </a:pPr>
            <a:r>
              <a:rPr sz="2000" spc="-5" dirty="0">
                <a:solidFill>
                  <a:srgbClr val="FF0000"/>
                </a:solidFill>
                <a:latin typeface="Arial"/>
                <a:cs typeface="Arial"/>
              </a:rPr>
              <a:t>forward pass (compute</a:t>
            </a:r>
            <a:r>
              <a:rPr sz="2000" spc="5" dirty="0">
                <a:solidFill>
                  <a:srgbClr val="FF0000"/>
                </a:solidFill>
                <a:latin typeface="Arial"/>
                <a:cs typeface="Arial"/>
              </a:rPr>
              <a:t> </a:t>
            </a:r>
            <a:r>
              <a:rPr sz="2000" spc="-5" dirty="0">
                <a:solidFill>
                  <a:srgbClr val="FF0000"/>
                </a:solidFill>
                <a:latin typeface="Arial"/>
                <a:cs typeface="Arial"/>
              </a:rPr>
              <a:t>loss)</a:t>
            </a:r>
            <a:endParaRPr sz="2000">
              <a:latin typeface="Arial"/>
              <a:cs typeface="Arial"/>
            </a:endParaRPr>
          </a:p>
          <a:p>
            <a:pPr marL="325755" indent="-313055">
              <a:lnSpc>
                <a:spcPct val="100000"/>
              </a:lnSpc>
              <a:buChar char="-"/>
              <a:tabLst>
                <a:tab pos="325755" algn="l"/>
                <a:tab pos="326390" algn="l"/>
              </a:tabLst>
            </a:pPr>
            <a:r>
              <a:rPr sz="2000" spc="-5" dirty="0">
                <a:solidFill>
                  <a:srgbClr val="38751C"/>
                </a:solidFill>
                <a:latin typeface="Arial"/>
                <a:cs typeface="Arial"/>
              </a:rPr>
              <a:t>backward pass (compute param</a:t>
            </a:r>
            <a:r>
              <a:rPr sz="2000" spc="55" dirty="0">
                <a:solidFill>
                  <a:srgbClr val="38751C"/>
                </a:solidFill>
                <a:latin typeface="Arial"/>
                <a:cs typeface="Arial"/>
              </a:rPr>
              <a:t> </a:t>
            </a:r>
            <a:r>
              <a:rPr sz="2000" spc="-5" dirty="0">
                <a:solidFill>
                  <a:srgbClr val="38751C"/>
                </a:solidFill>
                <a:latin typeface="Arial"/>
                <a:cs typeface="Arial"/>
              </a:rPr>
              <a:t>gradient)</a:t>
            </a:r>
            <a:endParaRPr sz="2000">
              <a:latin typeface="Arial"/>
              <a:cs typeface="Arial"/>
            </a:endParaRPr>
          </a:p>
        </p:txBody>
      </p:sp>
      <p:sp>
        <p:nvSpPr>
          <p:cNvPr id="11" name="object 11"/>
          <p:cNvSpPr/>
          <p:nvPr/>
        </p:nvSpPr>
        <p:spPr>
          <a:xfrm>
            <a:off x="3985292" y="1073172"/>
            <a:ext cx="4015716" cy="3971591"/>
          </a:xfrm>
          <a:prstGeom prst="rect">
            <a:avLst/>
          </a:prstGeom>
          <a:blipFill>
            <a:blip r:embed="rId5" cstate="print"/>
            <a:stretch>
              <a:fillRect/>
            </a:stretch>
          </a:blipFill>
        </p:spPr>
        <p:txBody>
          <a:bodyPr wrap="square" lIns="0" tIns="0" rIns="0" bIns="0" rtlCol="0"/>
          <a:lstStyle/>
          <a:p>
            <a:endParaRPr/>
          </a:p>
        </p:txBody>
      </p:sp>
      <p:sp>
        <p:nvSpPr>
          <p:cNvPr id="12" name="object 12"/>
          <p:cNvSpPr/>
          <p:nvPr/>
        </p:nvSpPr>
        <p:spPr>
          <a:xfrm>
            <a:off x="3924292" y="3017518"/>
            <a:ext cx="4824095" cy="1692275"/>
          </a:xfrm>
          <a:custGeom>
            <a:avLst/>
            <a:gdLst/>
            <a:ahLst/>
            <a:cxnLst/>
            <a:rect l="l" t="t" r="r" b="b"/>
            <a:pathLst>
              <a:path w="4824095" h="1692275">
                <a:moveTo>
                  <a:pt x="0" y="0"/>
                </a:moveTo>
                <a:lnTo>
                  <a:pt x="4823690" y="0"/>
                </a:lnTo>
                <a:lnTo>
                  <a:pt x="4823690" y="1691696"/>
                </a:lnTo>
                <a:lnTo>
                  <a:pt x="0" y="1691696"/>
                </a:lnTo>
                <a:lnTo>
                  <a:pt x="0" y="0"/>
                </a:lnTo>
                <a:close/>
              </a:path>
            </a:pathLst>
          </a:custGeom>
          <a:solidFill>
            <a:srgbClr val="14F400">
              <a:alpha val="11538"/>
            </a:srgbClr>
          </a:solidFill>
        </p:spPr>
        <p:txBody>
          <a:bodyPr wrap="square" lIns="0" tIns="0" rIns="0" bIns="0" rtlCol="0"/>
          <a:lstStyle/>
          <a:p>
            <a:endParaRPr/>
          </a:p>
        </p:txBody>
      </p:sp>
      <p:sp>
        <p:nvSpPr>
          <p:cNvPr id="13" name="object 13"/>
          <p:cNvSpPr/>
          <p:nvPr/>
        </p:nvSpPr>
        <p:spPr>
          <a:xfrm>
            <a:off x="3924292" y="3017518"/>
            <a:ext cx="4824095" cy="1692275"/>
          </a:xfrm>
          <a:custGeom>
            <a:avLst/>
            <a:gdLst/>
            <a:ahLst/>
            <a:cxnLst/>
            <a:rect l="l" t="t" r="r" b="b"/>
            <a:pathLst>
              <a:path w="4824095" h="1692275">
                <a:moveTo>
                  <a:pt x="0" y="0"/>
                </a:moveTo>
                <a:lnTo>
                  <a:pt x="4823690" y="0"/>
                </a:lnTo>
                <a:lnTo>
                  <a:pt x="4823690" y="1691696"/>
                </a:lnTo>
                <a:lnTo>
                  <a:pt x="0" y="1691696"/>
                </a:lnTo>
                <a:lnTo>
                  <a:pt x="0" y="0"/>
                </a:lnTo>
                <a:close/>
              </a:path>
            </a:pathLst>
          </a:custGeom>
          <a:ln w="9524">
            <a:solidFill>
              <a:srgbClr val="38751C"/>
            </a:solidFill>
          </a:ln>
        </p:spPr>
        <p:txBody>
          <a:bodyPr wrap="square" lIns="0" tIns="0" rIns="0" bIns="0" rtlCol="0"/>
          <a:lstStyle/>
          <a:p>
            <a:endParaRPr/>
          </a:p>
        </p:txBody>
      </p:sp>
      <p:sp>
        <p:nvSpPr>
          <p:cNvPr id="14" name="object 14"/>
          <p:cNvSpPr/>
          <p:nvPr/>
        </p:nvSpPr>
        <p:spPr>
          <a:xfrm>
            <a:off x="3924292" y="2103120"/>
            <a:ext cx="4824095" cy="899160"/>
          </a:xfrm>
          <a:custGeom>
            <a:avLst/>
            <a:gdLst/>
            <a:ahLst/>
            <a:cxnLst/>
            <a:rect l="l" t="t" r="r" b="b"/>
            <a:pathLst>
              <a:path w="4824095" h="899160">
                <a:moveTo>
                  <a:pt x="0" y="0"/>
                </a:moveTo>
                <a:lnTo>
                  <a:pt x="4823690" y="0"/>
                </a:lnTo>
                <a:lnTo>
                  <a:pt x="4823690" y="899098"/>
                </a:lnTo>
                <a:lnTo>
                  <a:pt x="0" y="899098"/>
                </a:lnTo>
                <a:lnTo>
                  <a:pt x="0" y="0"/>
                </a:lnTo>
                <a:close/>
              </a:path>
            </a:pathLst>
          </a:custGeom>
          <a:solidFill>
            <a:srgbClr val="F40000">
              <a:alpha val="11538"/>
            </a:srgbClr>
          </a:solidFill>
        </p:spPr>
        <p:txBody>
          <a:bodyPr wrap="square" lIns="0" tIns="0" rIns="0" bIns="0" rtlCol="0"/>
          <a:lstStyle/>
          <a:p>
            <a:endParaRPr/>
          </a:p>
        </p:txBody>
      </p:sp>
      <p:sp>
        <p:nvSpPr>
          <p:cNvPr id="15" name="object 15"/>
          <p:cNvSpPr/>
          <p:nvPr/>
        </p:nvSpPr>
        <p:spPr>
          <a:xfrm>
            <a:off x="3924292" y="2103120"/>
            <a:ext cx="4824095" cy="899160"/>
          </a:xfrm>
          <a:custGeom>
            <a:avLst/>
            <a:gdLst/>
            <a:ahLst/>
            <a:cxnLst/>
            <a:rect l="l" t="t" r="r" b="b"/>
            <a:pathLst>
              <a:path w="4824095" h="899160">
                <a:moveTo>
                  <a:pt x="0" y="0"/>
                </a:moveTo>
                <a:lnTo>
                  <a:pt x="4823690" y="0"/>
                </a:lnTo>
                <a:lnTo>
                  <a:pt x="4823690" y="899098"/>
                </a:lnTo>
                <a:lnTo>
                  <a:pt x="0" y="899098"/>
                </a:lnTo>
                <a:lnTo>
                  <a:pt x="0" y="0"/>
                </a:lnTo>
                <a:close/>
              </a:path>
            </a:pathLst>
          </a:custGeom>
          <a:ln w="9524">
            <a:solidFill>
              <a:srgbClr val="FF0000"/>
            </a:solidFill>
          </a:ln>
        </p:spPr>
        <p:txBody>
          <a:bodyPr wrap="square" lIns="0" tIns="0" rIns="0" bIns="0" rtlCol="0"/>
          <a:lstStyle/>
          <a:p>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220" y="266704"/>
            <a:ext cx="1995250" cy="2788189"/>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143437" y="3063118"/>
            <a:ext cx="1753015" cy="2034995"/>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35224" y="2209845"/>
            <a:ext cx="1939925" cy="853440"/>
          </a:xfrm>
          <a:custGeom>
            <a:avLst/>
            <a:gdLst/>
            <a:ahLst/>
            <a:cxnLst/>
            <a:rect l="l" t="t" r="r" b="b"/>
            <a:pathLst>
              <a:path w="1939925" h="853439">
                <a:moveTo>
                  <a:pt x="0" y="0"/>
                </a:moveTo>
                <a:lnTo>
                  <a:pt x="1939796" y="0"/>
                </a:lnTo>
                <a:lnTo>
                  <a:pt x="1939796" y="853198"/>
                </a:lnTo>
                <a:lnTo>
                  <a:pt x="0" y="853198"/>
                </a:lnTo>
                <a:lnTo>
                  <a:pt x="0" y="0"/>
                </a:lnTo>
                <a:close/>
              </a:path>
            </a:pathLst>
          </a:custGeom>
          <a:solidFill>
            <a:srgbClr val="EFF400">
              <a:alpha val="14999"/>
            </a:srgbClr>
          </a:solidFill>
        </p:spPr>
        <p:txBody>
          <a:bodyPr wrap="square" lIns="0" tIns="0" rIns="0" bIns="0" rtlCol="0"/>
          <a:lstStyle/>
          <a:p>
            <a:endParaRPr/>
          </a:p>
        </p:txBody>
      </p:sp>
      <p:sp>
        <p:nvSpPr>
          <p:cNvPr id="5" name="object 5"/>
          <p:cNvSpPr/>
          <p:nvPr/>
        </p:nvSpPr>
        <p:spPr>
          <a:xfrm>
            <a:off x="135224" y="1432547"/>
            <a:ext cx="1939925" cy="1630680"/>
          </a:xfrm>
          <a:custGeom>
            <a:avLst/>
            <a:gdLst/>
            <a:ahLst/>
            <a:cxnLst/>
            <a:rect l="l" t="t" r="r" b="b"/>
            <a:pathLst>
              <a:path w="1939925" h="1630680">
                <a:moveTo>
                  <a:pt x="0" y="0"/>
                </a:moveTo>
                <a:lnTo>
                  <a:pt x="1939796" y="0"/>
                </a:lnTo>
                <a:lnTo>
                  <a:pt x="1939796" y="1630496"/>
                </a:lnTo>
                <a:lnTo>
                  <a:pt x="0" y="1630496"/>
                </a:lnTo>
                <a:lnTo>
                  <a:pt x="0" y="0"/>
                </a:lnTo>
                <a:close/>
              </a:path>
            </a:pathLst>
          </a:custGeom>
          <a:ln w="9524">
            <a:solidFill>
              <a:srgbClr val="BF9000"/>
            </a:solidFill>
          </a:ln>
        </p:spPr>
        <p:txBody>
          <a:bodyPr wrap="square" lIns="0" tIns="0" rIns="0" bIns="0" rtlCol="0"/>
          <a:lstStyle/>
          <a:p>
            <a:endParaRPr/>
          </a:p>
        </p:txBody>
      </p:sp>
      <p:sp>
        <p:nvSpPr>
          <p:cNvPr id="6" name="object 6"/>
          <p:cNvSpPr txBox="1">
            <a:spLocks noGrp="1"/>
          </p:cNvSpPr>
          <p:nvPr>
            <p:ph type="title"/>
          </p:nvPr>
        </p:nvSpPr>
        <p:spPr>
          <a:xfrm>
            <a:off x="188106" y="7235"/>
            <a:ext cx="1704339" cy="224790"/>
          </a:xfrm>
          <a:prstGeom prst="rect">
            <a:avLst/>
          </a:prstGeom>
        </p:spPr>
        <p:txBody>
          <a:bodyPr vert="horz" wrap="square" lIns="0" tIns="0" rIns="0" bIns="0" rtlCol="0">
            <a:spAutoFit/>
          </a:bodyPr>
          <a:lstStyle/>
          <a:p>
            <a:pPr marL="12700">
              <a:lnSpc>
                <a:spcPct val="100000"/>
              </a:lnSpc>
            </a:pPr>
            <a:r>
              <a:rPr sz="1400" b="1" spc="-5" dirty="0">
                <a:solidFill>
                  <a:srgbClr val="3F77BF"/>
                </a:solidFill>
                <a:latin typeface="Arial"/>
                <a:cs typeface="Arial"/>
                <a:hlinkClick r:id="rId4"/>
              </a:rPr>
              <a:t>min-char-rnn.py</a:t>
            </a:r>
            <a:r>
              <a:rPr sz="1400" b="1" spc="-20" dirty="0">
                <a:solidFill>
                  <a:srgbClr val="3F77BF"/>
                </a:solidFill>
                <a:latin typeface="Arial"/>
                <a:cs typeface="Arial"/>
              </a:rPr>
              <a:t> </a:t>
            </a:r>
            <a:r>
              <a:rPr sz="1400" spc="-5" dirty="0">
                <a:hlinkClick r:id="rId4"/>
              </a:rPr>
              <a:t>gist</a:t>
            </a:r>
            <a:endParaRPr sz="1400">
              <a:latin typeface="Arial"/>
              <a:cs typeface="Arial"/>
            </a:endParaRPr>
          </a:p>
        </p:txBody>
      </p:sp>
      <p:sp>
        <p:nvSpPr>
          <p:cNvPr id="7" name="object 7"/>
          <p:cNvSpPr/>
          <p:nvPr/>
        </p:nvSpPr>
        <p:spPr>
          <a:xfrm>
            <a:off x="2074220" y="1523394"/>
            <a:ext cx="694055" cy="297815"/>
          </a:xfrm>
          <a:custGeom>
            <a:avLst/>
            <a:gdLst/>
            <a:ahLst/>
            <a:cxnLst/>
            <a:rect l="l" t="t" r="r" b="b"/>
            <a:pathLst>
              <a:path w="694055" h="297814">
                <a:moveTo>
                  <a:pt x="0" y="297801"/>
                </a:moveTo>
                <a:lnTo>
                  <a:pt x="693573" y="0"/>
                </a:lnTo>
              </a:path>
            </a:pathLst>
          </a:custGeom>
          <a:ln w="19049">
            <a:solidFill>
              <a:srgbClr val="FF0000"/>
            </a:solidFill>
          </a:ln>
        </p:spPr>
        <p:txBody>
          <a:bodyPr wrap="square" lIns="0" tIns="0" rIns="0" bIns="0" rtlCol="0"/>
          <a:lstStyle/>
          <a:p>
            <a:endParaRPr/>
          </a:p>
        </p:txBody>
      </p:sp>
      <p:sp>
        <p:nvSpPr>
          <p:cNvPr id="8" name="object 8"/>
          <p:cNvSpPr/>
          <p:nvPr/>
        </p:nvSpPr>
        <p:spPr>
          <a:xfrm>
            <a:off x="2755369" y="1489284"/>
            <a:ext cx="92075" cy="63500"/>
          </a:xfrm>
          <a:custGeom>
            <a:avLst/>
            <a:gdLst/>
            <a:ahLst/>
            <a:cxnLst/>
            <a:rect l="l" t="t" r="r" b="b"/>
            <a:pathLst>
              <a:path w="92075" h="63500">
                <a:moveTo>
                  <a:pt x="24824" y="63022"/>
                </a:moveTo>
                <a:lnTo>
                  <a:pt x="91849" y="0"/>
                </a:lnTo>
                <a:lnTo>
                  <a:pt x="0" y="5194"/>
                </a:lnTo>
                <a:lnTo>
                  <a:pt x="24824" y="63022"/>
                </a:lnTo>
                <a:close/>
              </a:path>
            </a:pathLst>
          </a:custGeom>
          <a:ln w="19049">
            <a:solidFill>
              <a:srgbClr val="FF0000"/>
            </a:solidFill>
          </a:ln>
        </p:spPr>
        <p:txBody>
          <a:bodyPr wrap="square" lIns="0" tIns="0" rIns="0" bIns="0" rtlCol="0"/>
          <a:lstStyle/>
          <a:p>
            <a:endParaRPr/>
          </a:p>
        </p:txBody>
      </p:sp>
      <p:sp>
        <p:nvSpPr>
          <p:cNvPr id="9" name="object 9"/>
          <p:cNvSpPr/>
          <p:nvPr/>
        </p:nvSpPr>
        <p:spPr>
          <a:xfrm>
            <a:off x="134424" y="1432547"/>
            <a:ext cx="1939925" cy="777875"/>
          </a:xfrm>
          <a:custGeom>
            <a:avLst/>
            <a:gdLst/>
            <a:ahLst/>
            <a:cxnLst/>
            <a:rect l="l" t="t" r="r" b="b"/>
            <a:pathLst>
              <a:path w="1939925" h="777875">
                <a:moveTo>
                  <a:pt x="0" y="0"/>
                </a:moveTo>
                <a:lnTo>
                  <a:pt x="1939796" y="0"/>
                </a:lnTo>
                <a:lnTo>
                  <a:pt x="1939796" y="777298"/>
                </a:lnTo>
                <a:lnTo>
                  <a:pt x="0" y="777298"/>
                </a:lnTo>
                <a:lnTo>
                  <a:pt x="0" y="0"/>
                </a:lnTo>
                <a:close/>
              </a:path>
            </a:pathLst>
          </a:custGeom>
          <a:solidFill>
            <a:srgbClr val="F40000">
              <a:alpha val="11538"/>
            </a:srgbClr>
          </a:solidFill>
        </p:spPr>
        <p:txBody>
          <a:bodyPr wrap="square" lIns="0" tIns="0" rIns="0" bIns="0" rtlCol="0"/>
          <a:lstStyle/>
          <a:p>
            <a:endParaRPr/>
          </a:p>
        </p:txBody>
      </p:sp>
      <p:sp>
        <p:nvSpPr>
          <p:cNvPr id="10" name="object 10"/>
          <p:cNvSpPr/>
          <p:nvPr/>
        </p:nvSpPr>
        <p:spPr>
          <a:xfrm>
            <a:off x="134424" y="1432547"/>
            <a:ext cx="1939925" cy="777875"/>
          </a:xfrm>
          <a:custGeom>
            <a:avLst/>
            <a:gdLst/>
            <a:ahLst/>
            <a:cxnLst/>
            <a:rect l="l" t="t" r="r" b="b"/>
            <a:pathLst>
              <a:path w="1939925" h="777875">
                <a:moveTo>
                  <a:pt x="0" y="0"/>
                </a:moveTo>
                <a:lnTo>
                  <a:pt x="1939796" y="0"/>
                </a:lnTo>
                <a:lnTo>
                  <a:pt x="1939796" y="777298"/>
                </a:lnTo>
                <a:lnTo>
                  <a:pt x="0" y="777298"/>
                </a:lnTo>
                <a:lnTo>
                  <a:pt x="0" y="0"/>
                </a:lnTo>
                <a:close/>
              </a:path>
            </a:pathLst>
          </a:custGeom>
          <a:ln w="9524">
            <a:solidFill>
              <a:srgbClr val="FF0000"/>
            </a:solidFill>
          </a:ln>
        </p:spPr>
        <p:txBody>
          <a:bodyPr wrap="square" lIns="0" tIns="0" rIns="0" bIns="0" rtlCol="0"/>
          <a:lstStyle/>
          <a:p>
            <a:endParaRPr/>
          </a:p>
        </p:txBody>
      </p:sp>
      <p:sp>
        <p:nvSpPr>
          <p:cNvPr id="11" name="object 11"/>
          <p:cNvSpPr/>
          <p:nvPr/>
        </p:nvSpPr>
        <p:spPr>
          <a:xfrm>
            <a:off x="3106068" y="89549"/>
            <a:ext cx="5946612" cy="2830819"/>
          </a:xfrm>
          <a:prstGeom prst="rect">
            <a:avLst/>
          </a:prstGeom>
          <a:blipFill>
            <a:blip r:embed="rId5" cstate="print"/>
            <a:stretch>
              <a:fillRect/>
            </a:stretch>
          </a:blipFill>
        </p:spPr>
        <p:txBody>
          <a:bodyPr wrap="square" lIns="0" tIns="0" rIns="0" bIns="0" rtlCol="0"/>
          <a:lstStyle/>
          <a:p>
            <a:endParaRPr/>
          </a:p>
        </p:txBody>
      </p:sp>
      <p:sp>
        <p:nvSpPr>
          <p:cNvPr id="12" name="object 12"/>
          <p:cNvSpPr/>
          <p:nvPr/>
        </p:nvSpPr>
        <p:spPr>
          <a:xfrm>
            <a:off x="3101318" y="84775"/>
            <a:ext cx="5956300" cy="2840355"/>
          </a:xfrm>
          <a:custGeom>
            <a:avLst/>
            <a:gdLst/>
            <a:ahLst/>
            <a:cxnLst/>
            <a:rect l="l" t="t" r="r" b="b"/>
            <a:pathLst>
              <a:path w="5956300" h="2840355">
                <a:moveTo>
                  <a:pt x="0" y="0"/>
                </a:moveTo>
                <a:lnTo>
                  <a:pt x="5956113" y="0"/>
                </a:lnTo>
                <a:lnTo>
                  <a:pt x="5956113" y="2840343"/>
                </a:lnTo>
                <a:lnTo>
                  <a:pt x="0" y="2840343"/>
                </a:lnTo>
                <a:lnTo>
                  <a:pt x="0" y="0"/>
                </a:lnTo>
                <a:close/>
              </a:path>
            </a:pathLst>
          </a:custGeom>
          <a:ln w="9524">
            <a:solidFill>
              <a:srgbClr val="FF0000"/>
            </a:solidFill>
          </a:ln>
        </p:spPr>
        <p:txBody>
          <a:bodyPr wrap="square" lIns="0" tIns="0" rIns="0" bIns="0" rtlCol="0"/>
          <a:lstStyle/>
          <a:p>
            <a:endParaRPr/>
          </a:p>
        </p:txBody>
      </p:sp>
      <p:sp>
        <p:nvSpPr>
          <p:cNvPr id="13" name="object 13"/>
          <p:cNvSpPr/>
          <p:nvPr/>
        </p:nvSpPr>
        <p:spPr>
          <a:xfrm>
            <a:off x="3154668" y="2516995"/>
            <a:ext cx="454025" cy="615315"/>
          </a:xfrm>
          <a:custGeom>
            <a:avLst/>
            <a:gdLst/>
            <a:ahLst/>
            <a:cxnLst/>
            <a:rect l="l" t="t" r="r" b="b"/>
            <a:pathLst>
              <a:path w="454025" h="615314">
                <a:moveTo>
                  <a:pt x="0" y="614823"/>
                </a:moveTo>
                <a:lnTo>
                  <a:pt x="453549" y="0"/>
                </a:lnTo>
              </a:path>
            </a:pathLst>
          </a:custGeom>
          <a:ln w="19049">
            <a:solidFill>
              <a:srgbClr val="000000"/>
            </a:solidFill>
          </a:ln>
        </p:spPr>
        <p:txBody>
          <a:bodyPr wrap="square" lIns="0" tIns="0" rIns="0" bIns="0" rtlCol="0"/>
          <a:lstStyle/>
          <a:p>
            <a:endParaRPr/>
          </a:p>
        </p:txBody>
      </p:sp>
      <p:sp>
        <p:nvSpPr>
          <p:cNvPr id="14" name="object 14"/>
          <p:cNvSpPr/>
          <p:nvPr/>
        </p:nvSpPr>
        <p:spPr>
          <a:xfrm>
            <a:off x="3582892" y="2447430"/>
            <a:ext cx="76835" cy="88265"/>
          </a:xfrm>
          <a:custGeom>
            <a:avLst/>
            <a:gdLst/>
            <a:ahLst/>
            <a:cxnLst/>
            <a:rect l="l" t="t" r="r" b="b"/>
            <a:pathLst>
              <a:path w="76835" h="88264">
                <a:moveTo>
                  <a:pt x="50649" y="88239"/>
                </a:moveTo>
                <a:lnTo>
                  <a:pt x="76649" y="0"/>
                </a:lnTo>
                <a:lnTo>
                  <a:pt x="0" y="50892"/>
                </a:lnTo>
                <a:lnTo>
                  <a:pt x="50649" y="88239"/>
                </a:lnTo>
                <a:close/>
              </a:path>
            </a:pathLst>
          </a:custGeom>
          <a:ln w="19049">
            <a:solidFill>
              <a:srgbClr val="000000"/>
            </a:solidFill>
          </a:ln>
        </p:spPr>
        <p:txBody>
          <a:bodyPr wrap="square" lIns="0" tIns="0" rIns="0" bIns="0" rtlCol="0"/>
          <a:lstStyle/>
          <a:p>
            <a:endParaRPr/>
          </a:p>
        </p:txBody>
      </p:sp>
      <p:sp>
        <p:nvSpPr>
          <p:cNvPr id="15" name="object 15"/>
          <p:cNvSpPr/>
          <p:nvPr/>
        </p:nvSpPr>
        <p:spPr>
          <a:xfrm>
            <a:off x="6142787" y="3015443"/>
            <a:ext cx="540385" cy="810260"/>
          </a:xfrm>
          <a:custGeom>
            <a:avLst/>
            <a:gdLst/>
            <a:ahLst/>
            <a:cxnLst/>
            <a:rect l="l" t="t" r="r" b="b"/>
            <a:pathLst>
              <a:path w="540384" h="810260">
                <a:moveTo>
                  <a:pt x="539873" y="809723"/>
                </a:moveTo>
                <a:lnTo>
                  <a:pt x="0" y="0"/>
                </a:lnTo>
              </a:path>
            </a:pathLst>
          </a:custGeom>
          <a:ln w="19049">
            <a:solidFill>
              <a:srgbClr val="000000"/>
            </a:solidFill>
          </a:ln>
        </p:spPr>
        <p:txBody>
          <a:bodyPr wrap="square" lIns="0" tIns="0" rIns="0" bIns="0" rtlCol="0"/>
          <a:lstStyle/>
          <a:p>
            <a:endParaRPr/>
          </a:p>
        </p:txBody>
      </p:sp>
      <p:sp>
        <p:nvSpPr>
          <p:cNvPr id="16" name="object 16"/>
          <p:cNvSpPr/>
          <p:nvPr/>
        </p:nvSpPr>
        <p:spPr>
          <a:xfrm>
            <a:off x="6094812" y="2943518"/>
            <a:ext cx="74295" cy="89535"/>
          </a:xfrm>
          <a:custGeom>
            <a:avLst/>
            <a:gdLst/>
            <a:ahLst/>
            <a:cxnLst/>
            <a:rect l="l" t="t" r="r" b="b"/>
            <a:pathLst>
              <a:path w="74295" h="89535">
                <a:moveTo>
                  <a:pt x="74149" y="54474"/>
                </a:moveTo>
                <a:lnTo>
                  <a:pt x="0" y="0"/>
                </a:lnTo>
                <a:lnTo>
                  <a:pt x="21799" y="89399"/>
                </a:lnTo>
                <a:lnTo>
                  <a:pt x="74149" y="54474"/>
                </a:lnTo>
                <a:close/>
              </a:path>
            </a:pathLst>
          </a:custGeom>
          <a:ln w="19049">
            <a:solidFill>
              <a:srgbClr val="000000"/>
            </a:solidFill>
          </a:ln>
        </p:spPr>
        <p:txBody>
          <a:bodyPr wrap="square" lIns="0" tIns="0" rIns="0" bIns="0" rtlCol="0"/>
          <a:lstStyle/>
          <a:p>
            <a:endParaRPr/>
          </a:p>
        </p:txBody>
      </p:sp>
      <p:sp>
        <p:nvSpPr>
          <p:cNvPr id="17" name="object 17"/>
          <p:cNvSpPr txBox="1"/>
          <p:nvPr/>
        </p:nvSpPr>
        <p:spPr>
          <a:xfrm>
            <a:off x="4644711" y="4013045"/>
            <a:ext cx="2412365" cy="375920"/>
          </a:xfrm>
          <a:prstGeom prst="rect">
            <a:avLst/>
          </a:prstGeom>
        </p:spPr>
        <p:txBody>
          <a:bodyPr vert="horz" wrap="square" lIns="0" tIns="0" rIns="0" bIns="0" rtlCol="0">
            <a:spAutoFit/>
          </a:bodyPr>
          <a:lstStyle/>
          <a:p>
            <a:pPr marL="12700">
              <a:lnSpc>
                <a:spcPct val="100000"/>
              </a:lnSpc>
            </a:pPr>
            <a:r>
              <a:rPr sz="2400" spc="-5" dirty="0">
                <a:latin typeface="Arial"/>
                <a:cs typeface="Arial"/>
              </a:rPr>
              <a:t>Softmax</a:t>
            </a:r>
            <a:r>
              <a:rPr sz="2400" spc="-35" dirty="0">
                <a:latin typeface="Arial"/>
                <a:cs typeface="Arial"/>
              </a:rPr>
              <a:t> </a:t>
            </a:r>
            <a:r>
              <a:rPr sz="2400" spc="-5" dirty="0">
                <a:latin typeface="Arial"/>
                <a:cs typeface="Arial"/>
              </a:rPr>
              <a:t>classifier</a:t>
            </a:r>
            <a:endParaRPr sz="2400">
              <a:latin typeface="Arial"/>
              <a:cs typeface="Arial"/>
            </a:endParaRPr>
          </a:p>
        </p:txBody>
      </p:sp>
      <p:sp>
        <p:nvSpPr>
          <p:cNvPr id="18" name="object 18"/>
          <p:cNvSpPr/>
          <p:nvPr/>
        </p:nvSpPr>
        <p:spPr>
          <a:xfrm>
            <a:off x="2453400" y="3258493"/>
            <a:ext cx="3625962" cy="342899"/>
          </a:xfrm>
          <a:prstGeom prst="rect">
            <a:avLst/>
          </a:prstGeom>
          <a:blipFill>
            <a:blip r:embed="rId6" cstate="print"/>
            <a:stretch>
              <a:fillRect/>
            </a:stretch>
          </a:blipFill>
        </p:spPr>
        <p:txBody>
          <a:bodyPr wrap="square" lIns="0" tIns="0" rIns="0" bIns="0" rtlCol="0"/>
          <a:lstStyle/>
          <a:p>
            <a:endParaRPr/>
          </a:p>
        </p:txBody>
      </p:sp>
      <p:sp>
        <p:nvSpPr>
          <p:cNvPr id="19" name="object 19"/>
          <p:cNvSpPr/>
          <p:nvPr/>
        </p:nvSpPr>
        <p:spPr>
          <a:xfrm>
            <a:off x="2411520" y="3650742"/>
            <a:ext cx="1467134" cy="342899"/>
          </a:xfrm>
          <a:prstGeom prst="rect">
            <a:avLst/>
          </a:prstGeom>
          <a:blipFill>
            <a:blip r:embed="rId7" cstate="print"/>
            <a:stretch>
              <a:fillRect/>
            </a:stretch>
          </a:blipFill>
        </p:spPr>
        <p:txBody>
          <a:bodyPr wrap="square" lIns="0" tIns="0" rIns="0" bIns="0" rtlCol="0"/>
          <a:lstStyle/>
          <a:p>
            <a:endParaRPr/>
          </a:p>
        </p:txBody>
      </p:sp>
      <p:sp>
        <p:nvSpPr>
          <p:cNvPr id="20" name="object 20"/>
          <p:cNvSpPr/>
          <p:nvPr/>
        </p:nvSpPr>
        <p:spPr>
          <a:xfrm>
            <a:off x="3691567" y="2293717"/>
            <a:ext cx="0" cy="255270"/>
          </a:xfrm>
          <a:custGeom>
            <a:avLst/>
            <a:gdLst/>
            <a:ahLst/>
            <a:cxnLst/>
            <a:rect l="l" t="t" r="r" b="b"/>
            <a:pathLst>
              <a:path h="255269">
                <a:moveTo>
                  <a:pt x="0" y="0"/>
                </a:moveTo>
                <a:lnTo>
                  <a:pt x="0" y="254701"/>
                </a:lnTo>
              </a:path>
            </a:pathLst>
          </a:custGeom>
          <a:ln w="19049">
            <a:solidFill>
              <a:srgbClr val="000000"/>
            </a:solidFill>
          </a:ln>
        </p:spPr>
        <p:txBody>
          <a:bodyPr wrap="square" lIns="0" tIns="0" rIns="0" bIns="0" rtlCol="0"/>
          <a:lstStyle/>
          <a:p>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220" y="266704"/>
            <a:ext cx="1995250" cy="2788189"/>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143437" y="3063118"/>
            <a:ext cx="1753015" cy="2034995"/>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35224" y="1432546"/>
            <a:ext cx="1939925" cy="845819"/>
          </a:xfrm>
          <a:custGeom>
            <a:avLst/>
            <a:gdLst/>
            <a:ahLst/>
            <a:cxnLst/>
            <a:rect l="l" t="t" r="r" b="b"/>
            <a:pathLst>
              <a:path w="1939925" h="845819">
                <a:moveTo>
                  <a:pt x="0" y="0"/>
                </a:moveTo>
                <a:lnTo>
                  <a:pt x="1939796" y="0"/>
                </a:lnTo>
                <a:lnTo>
                  <a:pt x="1939796" y="845818"/>
                </a:lnTo>
                <a:lnTo>
                  <a:pt x="0" y="845818"/>
                </a:lnTo>
                <a:lnTo>
                  <a:pt x="0" y="0"/>
                </a:lnTo>
                <a:close/>
              </a:path>
            </a:pathLst>
          </a:custGeom>
          <a:solidFill>
            <a:srgbClr val="EFF400">
              <a:alpha val="14999"/>
            </a:srgbClr>
          </a:solidFill>
        </p:spPr>
        <p:txBody>
          <a:bodyPr wrap="square" lIns="0" tIns="0" rIns="0" bIns="0" rtlCol="0"/>
          <a:lstStyle/>
          <a:p>
            <a:endParaRPr/>
          </a:p>
        </p:txBody>
      </p:sp>
      <p:sp>
        <p:nvSpPr>
          <p:cNvPr id="5" name="object 5"/>
          <p:cNvSpPr/>
          <p:nvPr/>
        </p:nvSpPr>
        <p:spPr>
          <a:xfrm>
            <a:off x="135224" y="3055668"/>
            <a:ext cx="1939925" cy="7620"/>
          </a:xfrm>
          <a:custGeom>
            <a:avLst/>
            <a:gdLst/>
            <a:ahLst/>
            <a:cxnLst/>
            <a:rect l="l" t="t" r="r" b="b"/>
            <a:pathLst>
              <a:path w="1939925" h="7619">
                <a:moveTo>
                  <a:pt x="0" y="0"/>
                </a:moveTo>
                <a:lnTo>
                  <a:pt x="1939796" y="0"/>
                </a:lnTo>
                <a:lnTo>
                  <a:pt x="1939796" y="7374"/>
                </a:lnTo>
                <a:lnTo>
                  <a:pt x="0" y="7374"/>
                </a:lnTo>
                <a:lnTo>
                  <a:pt x="0" y="0"/>
                </a:lnTo>
                <a:close/>
              </a:path>
            </a:pathLst>
          </a:custGeom>
          <a:solidFill>
            <a:srgbClr val="EFF400">
              <a:alpha val="14999"/>
            </a:srgbClr>
          </a:solidFill>
        </p:spPr>
        <p:txBody>
          <a:bodyPr wrap="square" lIns="0" tIns="0" rIns="0" bIns="0" rtlCol="0"/>
          <a:lstStyle/>
          <a:p>
            <a:endParaRPr/>
          </a:p>
        </p:txBody>
      </p:sp>
      <p:sp>
        <p:nvSpPr>
          <p:cNvPr id="6" name="object 6"/>
          <p:cNvSpPr/>
          <p:nvPr/>
        </p:nvSpPr>
        <p:spPr>
          <a:xfrm>
            <a:off x="135224" y="1432547"/>
            <a:ext cx="1939925" cy="1630680"/>
          </a:xfrm>
          <a:custGeom>
            <a:avLst/>
            <a:gdLst/>
            <a:ahLst/>
            <a:cxnLst/>
            <a:rect l="l" t="t" r="r" b="b"/>
            <a:pathLst>
              <a:path w="1939925" h="1630680">
                <a:moveTo>
                  <a:pt x="0" y="0"/>
                </a:moveTo>
                <a:lnTo>
                  <a:pt x="1939796" y="0"/>
                </a:lnTo>
                <a:lnTo>
                  <a:pt x="1939796" y="1630496"/>
                </a:lnTo>
                <a:lnTo>
                  <a:pt x="0" y="1630496"/>
                </a:lnTo>
                <a:lnTo>
                  <a:pt x="0" y="0"/>
                </a:lnTo>
                <a:close/>
              </a:path>
            </a:pathLst>
          </a:custGeom>
          <a:ln w="9524">
            <a:solidFill>
              <a:srgbClr val="BF9000"/>
            </a:solidFill>
          </a:ln>
        </p:spPr>
        <p:txBody>
          <a:bodyPr wrap="square" lIns="0" tIns="0" rIns="0" bIns="0" rtlCol="0"/>
          <a:lstStyle/>
          <a:p>
            <a:endParaRPr/>
          </a:p>
        </p:txBody>
      </p:sp>
      <p:sp>
        <p:nvSpPr>
          <p:cNvPr id="7" name="object 7"/>
          <p:cNvSpPr txBox="1">
            <a:spLocks noGrp="1"/>
          </p:cNvSpPr>
          <p:nvPr>
            <p:ph type="title"/>
          </p:nvPr>
        </p:nvSpPr>
        <p:spPr>
          <a:xfrm>
            <a:off x="188106" y="7235"/>
            <a:ext cx="1704339" cy="224790"/>
          </a:xfrm>
          <a:prstGeom prst="rect">
            <a:avLst/>
          </a:prstGeom>
        </p:spPr>
        <p:txBody>
          <a:bodyPr vert="horz" wrap="square" lIns="0" tIns="0" rIns="0" bIns="0" rtlCol="0">
            <a:spAutoFit/>
          </a:bodyPr>
          <a:lstStyle/>
          <a:p>
            <a:pPr marL="12700">
              <a:lnSpc>
                <a:spcPct val="100000"/>
              </a:lnSpc>
            </a:pPr>
            <a:r>
              <a:rPr sz="1400" b="1" spc="-5" dirty="0">
                <a:solidFill>
                  <a:srgbClr val="3F77BF"/>
                </a:solidFill>
                <a:latin typeface="Arial"/>
                <a:cs typeface="Arial"/>
                <a:hlinkClick r:id="rId4"/>
              </a:rPr>
              <a:t>min-char-rnn.py</a:t>
            </a:r>
            <a:r>
              <a:rPr sz="1400" b="1" spc="-20" dirty="0">
                <a:solidFill>
                  <a:srgbClr val="3F77BF"/>
                </a:solidFill>
                <a:latin typeface="Arial"/>
                <a:cs typeface="Arial"/>
              </a:rPr>
              <a:t> </a:t>
            </a:r>
            <a:r>
              <a:rPr sz="1400" spc="-5" dirty="0">
                <a:hlinkClick r:id="rId4"/>
              </a:rPr>
              <a:t>gist</a:t>
            </a:r>
            <a:endParaRPr sz="1400">
              <a:latin typeface="Arial"/>
              <a:cs typeface="Arial"/>
            </a:endParaRPr>
          </a:p>
        </p:txBody>
      </p:sp>
      <p:sp>
        <p:nvSpPr>
          <p:cNvPr id="8" name="object 8"/>
          <p:cNvSpPr/>
          <p:nvPr/>
        </p:nvSpPr>
        <p:spPr>
          <a:xfrm>
            <a:off x="2074220" y="2369212"/>
            <a:ext cx="694055" cy="297815"/>
          </a:xfrm>
          <a:custGeom>
            <a:avLst/>
            <a:gdLst/>
            <a:ahLst/>
            <a:cxnLst/>
            <a:rect l="l" t="t" r="r" b="b"/>
            <a:pathLst>
              <a:path w="694055" h="297814">
                <a:moveTo>
                  <a:pt x="0" y="297806"/>
                </a:moveTo>
                <a:lnTo>
                  <a:pt x="693573" y="0"/>
                </a:lnTo>
              </a:path>
            </a:pathLst>
          </a:custGeom>
          <a:ln w="19049">
            <a:solidFill>
              <a:srgbClr val="38751C"/>
            </a:solidFill>
          </a:ln>
        </p:spPr>
        <p:txBody>
          <a:bodyPr wrap="square" lIns="0" tIns="0" rIns="0" bIns="0" rtlCol="0"/>
          <a:lstStyle/>
          <a:p>
            <a:endParaRPr/>
          </a:p>
        </p:txBody>
      </p:sp>
      <p:sp>
        <p:nvSpPr>
          <p:cNvPr id="9" name="object 9"/>
          <p:cNvSpPr/>
          <p:nvPr/>
        </p:nvSpPr>
        <p:spPr>
          <a:xfrm>
            <a:off x="2755369" y="2335102"/>
            <a:ext cx="92075" cy="63500"/>
          </a:xfrm>
          <a:custGeom>
            <a:avLst/>
            <a:gdLst/>
            <a:ahLst/>
            <a:cxnLst/>
            <a:rect l="l" t="t" r="r" b="b"/>
            <a:pathLst>
              <a:path w="92075" h="63500">
                <a:moveTo>
                  <a:pt x="24824" y="63022"/>
                </a:moveTo>
                <a:lnTo>
                  <a:pt x="91849" y="0"/>
                </a:lnTo>
                <a:lnTo>
                  <a:pt x="0" y="5194"/>
                </a:lnTo>
                <a:lnTo>
                  <a:pt x="24824" y="63022"/>
                </a:lnTo>
                <a:close/>
              </a:path>
            </a:pathLst>
          </a:custGeom>
          <a:ln w="19049">
            <a:solidFill>
              <a:srgbClr val="38751C"/>
            </a:solidFill>
          </a:ln>
        </p:spPr>
        <p:txBody>
          <a:bodyPr wrap="square" lIns="0" tIns="0" rIns="0" bIns="0" rtlCol="0"/>
          <a:lstStyle/>
          <a:p>
            <a:endParaRPr/>
          </a:p>
        </p:txBody>
      </p:sp>
      <p:sp>
        <p:nvSpPr>
          <p:cNvPr id="10" name="object 10"/>
          <p:cNvSpPr/>
          <p:nvPr/>
        </p:nvSpPr>
        <p:spPr>
          <a:xfrm>
            <a:off x="134424" y="2278365"/>
            <a:ext cx="1939925" cy="777875"/>
          </a:xfrm>
          <a:custGeom>
            <a:avLst/>
            <a:gdLst/>
            <a:ahLst/>
            <a:cxnLst/>
            <a:rect l="l" t="t" r="r" b="b"/>
            <a:pathLst>
              <a:path w="1939925" h="777875">
                <a:moveTo>
                  <a:pt x="0" y="0"/>
                </a:moveTo>
                <a:lnTo>
                  <a:pt x="1939796" y="0"/>
                </a:lnTo>
                <a:lnTo>
                  <a:pt x="1939796" y="777303"/>
                </a:lnTo>
                <a:lnTo>
                  <a:pt x="0" y="777303"/>
                </a:lnTo>
                <a:lnTo>
                  <a:pt x="0" y="0"/>
                </a:lnTo>
                <a:close/>
              </a:path>
            </a:pathLst>
          </a:custGeom>
          <a:solidFill>
            <a:srgbClr val="14F400">
              <a:alpha val="11538"/>
            </a:srgbClr>
          </a:solidFill>
        </p:spPr>
        <p:txBody>
          <a:bodyPr wrap="square" lIns="0" tIns="0" rIns="0" bIns="0" rtlCol="0"/>
          <a:lstStyle/>
          <a:p>
            <a:endParaRPr/>
          </a:p>
        </p:txBody>
      </p:sp>
      <p:sp>
        <p:nvSpPr>
          <p:cNvPr id="11" name="object 11"/>
          <p:cNvSpPr/>
          <p:nvPr/>
        </p:nvSpPr>
        <p:spPr>
          <a:xfrm>
            <a:off x="134424" y="2278365"/>
            <a:ext cx="1939925" cy="777875"/>
          </a:xfrm>
          <a:custGeom>
            <a:avLst/>
            <a:gdLst/>
            <a:ahLst/>
            <a:cxnLst/>
            <a:rect l="l" t="t" r="r" b="b"/>
            <a:pathLst>
              <a:path w="1939925" h="777875">
                <a:moveTo>
                  <a:pt x="0" y="0"/>
                </a:moveTo>
                <a:lnTo>
                  <a:pt x="1939796" y="0"/>
                </a:lnTo>
                <a:lnTo>
                  <a:pt x="1939796" y="777303"/>
                </a:lnTo>
                <a:lnTo>
                  <a:pt x="0" y="777303"/>
                </a:lnTo>
                <a:lnTo>
                  <a:pt x="0" y="0"/>
                </a:lnTo>
                <a:close/>
              </a:path>
            </a:pathLst>
          </a:custGeom>
          <a:ln w="9524">
            <a:solidFill>
              <a:srgbClr val="38751C"/>
            </a:solidFill>
          </a:ln>
        </p:spPr>
        <p:txBody>
          <a:bodyPr wrap="square" lIns="0" tIns="0" rIns="0" bIns="0" rtlCol="0"/>
          <a:lstStyle/>
          <a:p>
            <a:endParaRPr/>
          </a:p>
        </p:txBody>
      </p:sp>
      <p:sp>
        <p:nvSpPr>
          <p:cNvPr id="12" name="object 12"/>
          <p:cNvSpPr/>
          <p:nvPr/>
        </p:nvSpPr>
        <p:spPr>
          <a:xfrm>
            <a:off x="2940544" y="38099"/>
            <a:ext cx="6062387" cy="3085843"/>
          </a:xfrm>
          <a:prstGeom prst="rect">
            <a:avLst/>
          </a:prstGeom>
          <a:blipFill>
            <a:blip r:embed="rId5" cstate="print"/>
            <a:stretch>
              <a:fillRect/>
            </a:stretch>
          </a:blipFill>
        </p:spPr>
        <p:txBody>
          <a:bodyPr wrap="square" lIns="0" tIns="0" rIns="0" bIns="0" rtlCol="0"/>
          <a:lstStyle/>
          <a:p>
            <a:endParaRPr/>
          </a:p>
        </p:txBody>
      </p:sp>
      <p:sp>
        <p:nvSpPr>
          <p:cNvPr id="13" name="object 13"/>
          <p:cNvSpPr/>
          <p:nvPr/>
        </p:nvSpPr>
        <p:spPr>
          <a:xfrm>
            <a:off x="2935794" y="33337"/>
            <a:ext cx="6072505" cy="3095625"/>
          </a:xfrm>
          <a:custGeom>
            <a:avLst/>
            <a:gdLst/>
            <a:ahLst/>
            <a:cxnLst/>
            <a:rect l="l" t="t" r="r" b="b"/>
            <a:pathLst>
              <a:path w="6072505" h="3095625">
                <a:moveTo>
                  <a:pt x="0" y="0"/>
                </a:moveTo>
                <a:lnTo>
                  <a:pt x="6071912" y="0"/>
                </a:lnTo>
                <a:lnTo>
                  <a:pt x="6071912" y="3095381"/>
                </a:lnTo>
                <a:lnTo>
                  <a:pt x="0" y="3095381"/>
                </a:lnTo>
                <a:lnTo>
                  <a:pt x="0" y="0"/>
                </a:lnTo>
                <a:close/>
              </a:path>
            </a:pathLst>
          </a:custGeom>
          <a:ln w="9524">
            <a:solidFill>
              <a:srgbClr val="38751C"/>
            </a:solidFill>
          </a:ln>
        </p:spPr>
        <p:txBody>
          <a:bodyPr wrap="square" lIns="0" tIns="0" rIns="0" bIns="0" rtlCol="0"/>
          <a:lstStyle/>
          <a:p>
            <a:endParaRPr/>
          </a:p>
        </p:txBody>
      </p:sp>
      <p:sp>
        <p:nvSpPr>
          <p:cNvPr id="14" name="object 14"/>
          <p:cNvSpPr/>
          <p:nvPr/>
        </p:nvSpPr>
        <p:spPr>
          <a:xfrm>
            <a:off x="6484611" y="3176368"/>
            <a:ext cx="2343070" cy="1883296"/>
          </a:xfrm>
          <a:prstGeom prst="rect">
            <a:avLst/>
          </a:prstGeom>
          <a:blipFill>
            <a:blip r:embed="rId6" cstate="print"/>
            <a:stretch>
              <a:fillRect/>
            </a:stretch>
          </a:blipFill>
        </p:spPr>
        <p:txBody>
          <a:bodyPr wrap="square" lIns="0" tIns="0" rIns="0" bIns="0" rtlCol="0"/>
          <a:lstStyle/>
          <a:p>
            <a:endParaRPr/>
          </a:p>
        </p:txBody>
      </p:sp>
      <p:sp>
        <p:nvSpPr>
          <p:cNvPr id="15" name="object 15"/>
          <p:cNvSpPr txBox="1"/>
          <p:nvPr/>
        </p:nvSpPr>
        <p:spPr>
          <a:xfrm>
            <a:off x="5513713" y="4005428"/>
            <a:ext cx="702945" cy="314960"/>
          </a:xfrm>
          <a:prstGeom prst="rect">
            <a:avLst/>
          </a:prstGeom>
        </p:spPr>
        <p:txBody>
          <a:bodyPr vert="horz" wrap="square" lIns="0" tIns="0" rIns="0" bIns="0" rtlCol="0">
            <a:spAutoFit/>
          </a:bodyPr>
          <a:lstStyle/>
          <a:p>
            <a:pPr marL="12700">
              <a:lnSpc>
                <a:spcPct val="100000"/>
              </a:lnSpc>
            </a:pPr>
            <a:r>
              <a:rPr sz="2000" spc="-5" dirty="0">
                <a:solidFill>
                  <a:srgbClr val="7E6000"/>
                </a:solidFill>
                <a:latin typeface="Arial"/>
                <a:cs typeface="Arial"/>
              </a:rPr>
              <a:t>recall:</a:t>
            </a:r>
            <a:endParaRPr sz="2000">
              <a:latin typeface="Arial"/>
              <a:cs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220" y="266704"/>
            <a:ext cx="1995250" cy="2788189"/>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143437" y="3063118"/>
            <a:ext cx="1753015" cy="2034995"/>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35224" y="3063118"/>
            <a:ext cx="1939925" cy="762000"/>
          </a:xfrm>
          <a:custGeom>
            <a:avLst/>
            <a:gdLst/>
            <a:ahLst/>
            <a:cxnLst/>
            <a:rect l="l" t="t" r="r" b="b"/>
            <a:pathLst>
              <a:path w="1939925" h="762000">
                <a:moveTo>
                  <a:pt x="0" y="0"/>
                </a:moveTo>
                <a:lnTo>
                  <a:pt x="1939796" y="0"/>
                </a:lnTo>
                <a:lnTo>
                  <a:pt x="1939796" y="761998"/>
                </a:lnTo>
                <a:lnTo>
                  <a:pt x="0" y="761998"/>
                </a:lnTo>
                <a:lnTo>
                  <a:pt x="0" y="0"/>
                </a:lnTo>
                <a:close/>
              </a:path>
            </a:pathLst>
          </a:custGeom>
          <a:solidFill>
            <a:srgbClr val="EFF400">
              <a:alpha val="14999"/>
            </a:srgbClr>
          </a:solidFill>
        </p:spPr>
        <p:txBody>
          <a:bodyPr wrap="square" lIns="0" tIns="0" rIns="0" bIns="0" rtlCol="0"/>
          <a:lstStyle/>
          <a:p>
            <a:endParaRPr/>
          </a:p>
        </p:txBody>
      </p:sp>
      <p:sp>
        <p:nvSpPr>
          <p:cNvPr id="5" name="object 5"/>
          <p:cNvSpPr/>
          <p:nvPr/>
        </p:nvSpPr>
        <p:spPr>
          <a:xfrm>
            <a:off x="135224" y="3063118"/>
            <a:ext cx="1939925" cy="762000"/>
          </a:xfrm>
          <a:custGeom>
            <a:avLst/>
            <a:gdLst/>
            <a:ahLst/>
            <a:cxnLst/>
            <a:rect l="l" t="t" r="r" b="b"/>
            <a:pathLst>
              <a:path w="1939925" h="762000">
                <a:moveTo>
                  <a:pt x="0" y="0"/>
                </a:moveTo>
                <a:lnTo>
                  <a:pt x="1939796" y="0"/>
                </a:lnTo>
                <a:lnTo>
                  <a:pt x="1939796" y="761998"/>
                </a:lnTo>
                <a:lnTo>
                  <a:pt x="0" y="761998"/>
                </a:lnTo>
                <a:lnTo>
                  <a:pt x="0" y="0"/>
                </a:lnTo>
                <a:close/>
              </a:path>
            </a:pathLst>
          </a:custGeom>
          <a:ln w="9524">
            <a:solidFill>
              <a:srgbClr val="BF9000"/>
            </a:solidFill>
          </a:ln>
        </p:spPr>
        <p:txBody>
          <a:bodyPr wrap="square" lIns="0" tIns="0" rIns="0" bIns="0" rtlCol="0"/>
          <a:lstStyle/>
          <a:p>
            <a:endParaRPr/>
          </a:p>
        </p:txBody>
      </p:sp>
      <p:sp>
        <p:nvSpPr>
          <p:cNvPr id="6" name="object 6"/>
          <p:cNvSpPr txBox="1">
            <a:spLocks noGrp="1"/>
          </p:cNvSpPr>
          <p:nvPr>
            <p:ph type="title"/>
          </p:nvPr>
        </p:nvSpPr>
        <p:spPr>
          <a:xfrm>
            <a:off x="188106" y="7235"/>
            <a:ext cx="1704339" cy="224790"/>
          </a:xfrm>
          <a:prstGeom prst="rect">
            <a:avLst/>
          </a:prstGeom>
        </p:spPr>
        <p:txBody>
          <a:bodyPr vert="horz" wrap="square" lIns="0" tIns="0" rIns="0" bIns="0" rtlCol="0">
            <a:spAutoFit/>
          </a:bodyPr>
          <a:lstStyle/>
          <a:p>
            <a:pPr marL="12700">
              <a:lnSpc>
                <a:spcPct val="100000"/>
              </a:lnSpc>
            </a:pPr>
            <a:r>
              <a:rPr sz="1400" b="1" spc="-5" dirty="0">
                <a:solidFill>
                  <a:srgbClr val="3F77BF"/>
                </a:solidFill>
                <a:latin typeface="Arial"/>
                <a:cs typeface="Arial"/>
                <a:hlinkClick r:id="rId4"/>
              </a:rPr>
              <a:t>min-char-rnn.py</a:t>
            </a:r>
            <a:r>
              <a:rPr sz="1400" b="1" spc="-20" dirty="0">
                <a:solidFill>
                  <a:srgbClr val="3F77BF"/>
                </a:solidFill>
                <a:latin typeface="Arial"/>
                <a:cs typeface="Arial"/>
              </a:rPr>
              <a:t> </a:t>
            </a:r>
            <a:r>
              <a:rPr sz="1400" spc="-5" dirty="0">
                <a:hlinkClick r:id="rId4"/>
              </a:rPr>
              <a:t>gist</a:t>
            </a:r>
            <a:endParaRPr sz="1400">
              <a:latin typeface="Arial"/>
              <a:cs typeface="Arial"/>
            </a:endParaRPr>
          </a:p>
        </p:txBody>
      </p:sp>
      <p:sp>
        <p:nvSpPr>
          <p:cNvPr id="7" name="object 7"/>
          <p:cNvSpPr/>
          <p:nvPr/>
        </p:nvSpPr>
        <p:spPr>
          <a:xfrm>
            <a:off x="2075020" y="2677869"/>
            <a:ext cx="1130300" cy="766445"/>
          </a:xfrm>
          <a:custGeom>
            <a:avLst/>
            <a:gdLst/>
            <a:ahLst/>
            <a:cxnLst/>
            <a:rect l="l" t="t" r="r" b="b"/>
            <a:pathLst>
              <a:path w="1130300" h="766445">
                <a:moveTo>
                  <a:pt x="0" y="766248"/>
                </a:moveTo>
                <a:lnTo>
                  <a:pt x="1129697" y="0"/>
                </a:lnTo>
              </a:path>
            </a:pathLst>
          </a:custGeom>
          <a:ln w="19049">
            <a:solidFill>
              <a:srgbClr val="BF9000"/>
            </a:solidFill>
          </a:ln>
        </p:spPr>
        <p:txBody>
          <a:bodyPr wrap="square" lIns="0" tIns="0" rIns="0" bIns="0" rtlCol="0"/>
          <a:lstStyle/>
          <a:p>
            <a:endParaRPr/>
          </a:p>
        </p:txBody>
      </p:sp>
      <p:sp>
        <p:nvSpPr>
          <p:cNvPr id="8" name="object 8"/>
          <p:cNvSpPr/>
          <p:nvPr/>
        </p:nvSpPr>
        <p:spPr>
          <a:xfrm>
            <a:off x="3187068" y="2629344"/>
            <a:ext cx="89535" cy="74930"/>
          </a:xfrm>
          <a:custGeom>
            <a:avLst/>
            <a:gdLst/>
            <a:ahLst/>
            <a:cxnLst/>
            <a:rect l="l" t="t" r="r" b="b"/>
            <a:pathLst>
              <a:path w="89535" h="74930">
                <a:moveTo>
                  <a:pt x="35324" y="74574"/>
                </a:moveTo>
                <a:lnTo>
                  <a:pt x="89199" y="0"/>
                </a:lnTo>
                <a:lnTo>
                  <a:pt x="0" y="22499"/>
                </a:lnTo>
                <a:lnTo>
                  <a:pt x="35324" y="74574"/>
                </a:lnTo>
                <a:close/>
              </a:path>
            </a:pathLst>
          </a:custGeom>
          <a:ln w="19049">
            <a:solidFill>
              <a:srgbClr val="BF9000"/>
            </a:solidFill>
          </a:ln>
        </p:spPr>
        <p:txBody>
          <a:bodyPr wrap="square" lIns="0" tIns="0" rIns="0" bIns="0" rtlCol="0"/>
          <a:lstStyle/>
          <a:p>
            <a:endParaRPr/>
          </a:p>
        </p:txBody>
      </p:sp>
      <p:sp>
        <p:nvSpPr>
          <p:cNvPr id="9" name="object 9"/>
          <p:cNvSpPr/>
          <p:nvPr/>
        </p:nvSpPr>
        <p:spPr>
          <a:xfrm>
            <a:off x="3520418" y="685673"/>
            <a:ext cx="5243664" cy="3215643"/>
          </a:xfrm>
          <a:prstGeom prst="rect">
            <a:avLst/>
          </a:prstGeom>
          <a:blipFill>
            <a:blip r:embed="rId5" cstate="print"/>
            <a:stretch>
              <a:fillRect/>
            </a:stretch>
          </a:blip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200024" y="902373"/>
            <a:ext cx="8743932" cy="2729144"/>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title"/>
          </p:nvPr>
        </p:nvSpPr>
        <p:spPr>
          <a:prstGeom prst="rect">
            <a:avLst/>
          </a:prstGeom>
        </p:spPr>
        <p:txBody>
          <a:bodyPr vert="horz" wrap="square" lIns="0" tIns="91176" rIns="0" bIns="0" rtlCol="0">
            <a:spAutoFit/>
          </a:bodyPr>
          <a:lstStyle/>
          <a:p>
            <a:pPr marL="219710">
              <a:lnSpc>
                <a:spcPct val="100000"/>
              </a:lnSpc>
            </a:pPr>
            <a:r>
              <a:rPr sz="3000" spc="-5" dirty="0"/>
              <a:t>Recurrent Networks offer a lot of</a:t>
            </a:r>
            <a:r>
              <a:rPr sz="3000" spc="60" dirty="0"/>
              <a:t> </a:t>
            </a:r>
            <a:r>
              <a:rPr sz="3000" spc="-5" dirty="0"/>
              <a:t>flexibility:</a:t>
            </a:r>
            <a:endParaRPr sz="3000"/>
          </a:p>
        </p:txBody>
      </p:sp>
      <p:sp>
        <p:nvSpPr>
          <p:cNvPr id="6" name="object 6"/>
          <p:cNvSpPr/>
          <p:nvPr/>
        </p:nvSpPr>
        <p:spPr>
          <a:xfrm>
            <a:off x="2107318" y="3819892"/>
            <a:ext cx="288290" cy="342265"/>
          </a:xfrm>
          <a:custGeom>
            <a:avLst/>
            <a:gdLst/>
            <a:ahLst/>
            <a:cxnLst/>
            <a:rect l="l" t="t" r="r" b="b"/>
            <a:pathLst>
              <a:path w="288289" h="342264">
                <a:moveTo>
                  <a:pt x="287876" y="341874"/>
                </a:moveTo>
                <a:lnTo>
                  <a:pt x="0" y="0"/>
                </a:lnTo>
              </a:path>
            </a:pathLst>
          </a:custGeom>
          <a:ln w="19049">
            <a:solidFill>
              <a:srgbClr val="666666"/>
            </a:solidFill>
          </a:ln>
        </p:spPr>
        <p:txBody>
          <a:bodyPr wrap="square" lIns="0" tIns="0" rIns="0" bIns="0" rtlCol="0"/>
          <a:lstStyle/>
          <a:p>
            <a:endParaRPr/>
          </a:p>
        </p:txBody>
      </p:sp>
      <p:sp>
        <p:nvSpPr>
          <p:cNvPr id="7" name="object 7"/>
          <p:cNvSpPr/>
          <p:nvPr/>
        </p:nvSpPr>
        <p:spPr>
          <a:xfrm>
            <a:off x="2051633" y="3753767"/>
            <a:ext cx="80010" cy="86995"/>
          </a:xfrm>
          <a:custGeom>
            <a:avLst/>
            <a:gdLst/>
            <a:ahLst/>
            <a:cxnLst/>
            <a:rect l="l" t="t" r="r" b="b"/>
            <a:pathLst>
              <a:path w="80010" h="86995">
                <a:moveTo>
                  <a:pt x="79754" y="45874"/>
                </a:moveTo>
                <a:lnTo>
                  <a:pt x="0" y="0"/>
                </a:lnTo>
                <a:lnTo>
                  <a:pt x="31617" y="86399"/>
                </a:lnTo>
                <a:lnTo>
                  <a:pt x="79754" y="45874"/>
                </a:lnTo>
                <a:close/>
              </a:path>
            </a:pathLst>
          </a:custGeom>
          <a:ln w="19049">
            <a:solidFill>
              <a:srgbClr val="666666"/>
            </a:solidFill>
          </a:ln>
        </p:spPr>
        <p:txBody>
          <a:bodyPr wrap="square" lIns="0" tIns="0" rIns="0" bIns="0" rtlCol="0"/>
          <a:lstStyle/>
          <a:p>
            <a:endParaRPr/>
          </a:p>
        </p:txBody>
      </p:sp>
      <p:sp>
        <p:nvSpPr>
          <p:cNvPr id="8" name="object 8"/>
          <p:cNvSpPr txBox="1"/>
          <p:nvPr/>
        </p:nvSpPr>
        <p:spPr>
          <a:xfrm>
            <a:off x="2468224" y="3876771"/>
            <a:ext cx="2901950" cy="561340"/>
          </a:xfrm>
          <a:prstGeom prst="rect">
            <a:avLst/>
          </a:prstGeom>
        </p:spPr>
        <p:txBody>
          <a:bodyPr vert="horz" wrap="square" lIns="0" tIns="0" rIns="0" bIns="0" rtlCol="0">
            <a:spAutoFit/>
          </a:bodyPr>
          <a:lstStyle/>
          <a:p>
            <a:pPr marL="12700">
              <a:lnSpc>
                <a:spcPct val="100000"/>
              </a:lnSpc>
            </a:pPr>
            <a:r>
              <a:rPr sz="1800" spc="-5" dirty="0">
                <a:latin typeface="Arial"/>
                <a:cs typeface="Arial"/>
              </a:rPr>
              <a:t>e.g. </a:t>
            </a:r>
            <a:r>
              <a:rPr sz="1800" b="1" spc="-5" dirty="0">
                <a:latin typeface="Arial"/>
                <a:cs typeface="Arial"/>
              </a:rPr>
              <a:t>Image</a:t>
            </a:r>
            <a:r>
              <a:rPr sz="1800" b="1" spc="-25" dirty="0">
                <a:latin typeface="Arial"/>
                <a:cs typeface="Arial"/>
              </a:rPr>
              <a:t> </a:t>
            </a:r>
            <a:r>
              <a:rPr sz="1800" b="1" spc="-5" dirty="0">
                <a:latin typeface="Arial"/>
                <a:cs typeface="Arial"/>
              </a:rPr>
              <a:t>Captioning</a:t>
            </a:r>
            <a:endParaRPr sz="1800">
              <a:latin typeface="Arial"/>
              <a:cs typeface="Arial"/>
            </a:endParaRPr>
          </a:p>
          <a:p>
            <a:pPr marL="12700">
              <a:lnSpc>
                <a:spcPct val="100000"/>
              </a:lnSpc>
              <a:spcBef>
                <a:spcPts val="15"/>
              </a:spcBef>
            </a:pPr>
            <a:r>
              <a:rPr sz="1800" spc="-5" dirty="0">
                <a:latin typeface="Arial"/>
                <a:cs typeface="Arial"/>
              </a:rPr>
              <a:t>image -&gt; sequence of words</a:t>
            </a:r>
            <a:endParaRPr sz="1800">
              <a:latin typeface="Arial"/>
              <a:cs typeface="Arial"/>
            </a:endParaRP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7021161" y="4737560"/>
            <a:ext cx="16700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7</a:t>
            </a:r>
            <a:endParaRPr sz="2000">
              <a:latin typeface="Arial"/>
              <a:cs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892248" y="393574"/>
            <a:ext cx="3341370" cy="3702050"/>
          </a:xfrm>
          <a:custGeom>
            <a:avLst/>
            <a:gdLst/>
            <a:ahLst/>
            <a:cxnLst/>
            <a:rect l="l" t="t" r="r" b="b"/>
            <a:pathLst>
              <a:path w="3341370" h="3702050">
                <a:moveTo>
                  <a:pt x="417636" y="3284343"/>
                </a:moveTo>
                <a:lnTo>
                  <a:pt x="417636" y="208817"/>
                </a:lnTo>
                <a:lnTo>
                  <a:pt x="423151" y="160937"/>
                </a:lnTo>
                <a:lnTo>
                  <a:pt x="438861" y="116985"/>
                </a:lnTo>
                <a:lnTo>
                  <a:pt x="463511" y="78213"/>
                </a:lnTo>
                <a:lnTo>
                  <a:pt x="495850" y="45875"/>
                </a:lnTo>
                <a:lnTo>
                  <a:pt x="534622" y="21224"/>
                </a:lnTo>
                <a:lnTo>
                  <a:pt x="578574" y="5515"/>
                </a:lnTo>
                <a:lnTo>
                  <a:pt x="626453" y="0"/>
                </a:lnTo>
                <a:lnTo>
                  <a:pt x="3132268" y="0"/>
                </a:lnTo>
                <a:lnTo>
                  <a:pt x="3180148" y="5515"/>
                </a:lnTo>
                <a:lnTo>
                  <a:pt x="3224101" y="21224"/>
                </a:lnTo>
                <a:lnTo>
                  <a:pt x="3262875" y="45875"/>
                </a:lnTo>
                <a:lnTo>
                  <a:pt x="3295215" y="78213"/>
                </a:lnTo>
                <a:lnTo>
                  <a:pt x="3319867" y="116985"/>
                </a:lnTo>
                <a:lnTo>
                  <a:pt x="3335577" y="160937"/>
                </a:lnTo>
                <a:lnTo>
                  <a:pt x="3341093" y="208817"/>
                </a:lnTo>
                <a:lnTo>
                  <a:pt x="3335577" y="256697"/>
                </a:lnTo>
                <a:lnTo>
                  <a:pt x="3319867" y="300650"/>
                </a:lnTo>
                <a:lnTo>
                  <a:pt x="3295215" y="339422"/>
                </a:lnTo>
                <a:lnTo>
                  <a:pt x="3262875" y="371761"/>
                </a:lnTo>
                <a:lnTo>
                  <a:pt x="3224101" y="396411"/>
                </a:lnTo>
                <a:lnTo>
                  <a:pt x="3180148" y="412121"/>
                </a:lnTo>
                <a:lnTo>
                  <a:pt x="3132268" y="417636"/>
                </a:lnTo>
                <a:lnTo>
                  <a:pt x="2923444" y="417636"/>
                </a:lnTo>
                <a:lnTo>
                  <a:pt x="2923444" y="3493167"/>
                </a:lnTo>
                <a:lnTo>
                  <a:pt x="2917929" y="3541047"/>
                </a:lnTo>
                <a:lnTo>
                  <a:pt x="2902222" y="3585001"/>
                </a:lnTo>
                <a:lnTo>
                  <a:pt x="2877575" y="3623774"/>
                </a:lnTo>
                <a:lnTo>
                  <a:pt x="2845241" y="3656114"/>
                </a:lnTo>
                <a:lnTo>
                  <a:pt x="2806472" y="3680766"/>
                </a:lnTo>
                <a:lnTo>
                  <a:pt x="2762522" y="3696477"/>
                </a:lnTo>
                <a:lnTo>
                  <a:pt x="2714644" y="3701992"/>
                </a:lnTo>
                <a:lnTo>
                  <a:pt x="208817" y="3701992"/>
                </a:lnTo>
                <a:lnTo>
                  <a:pt x="160937" y="3696477"/>
                </a:lnTo>
                <a:lnTo>
                  <a:pt x="116985" y="3680766"/>
                </a:lnTo>
                <a:lnTo>
                  <a:pt x="78213" y="3656114"/>
                </a:lnTo>
                <a:lnTo>
                  <a:pt x="45875" y="3623774"/>
                </a:lnTo>
                <a:lnTo>
                  <a:pt x="21224" y="3585001"/>
                </a:lnTo>
                <a:lnTo>
                  <a:pt x="5515" y="3541047"/>
                </a:lnTo>
                <a:lnTo>
                  <a:pt x="0" y="3493167"/>
                </a:lnTo>
                <a:lnTo>
                  <a:pt x="5515" y="3445288"/>
                </a:lnTo>
                <a:lnTo>
                  <a:pt x="21224" y="3401334"/>
                </a:lnTo>
                <a:lnTo>
                  <a:pt x="45875" y="3362561"/>
                </a:lnTo>
                <a:lnTo>
                  <a:pt x="78213" y="3330221"/>
                </a:lnTo>
                <a:lnTo>
                  <a:pt x="116985" y="3305569"/>
                </a:lnTo>
                <a:lnTo>
                  <a:pt x="160937" y="3289858"/>
                </a:lnTo>
                <a:lnTo>
                  <a:pt x="208817" y="3284343"/>
                </a:lnTo>
                <a:lnTo>
                  <a:pt x="417636" y="3284343"/>
                </a:lnTo>
                <a:close/>
              </a:path>
            </a:pathLst>
          </a:custGeom>
          <a:ln w="19049">
            <a:solidFill>
              <a:srgbClr val="424242"/>
            </a:solidFill>
          </a:ln>
        </p:spPr>
        <p:txBody>
          <a:bodyPr wrap="square" lIns="0" tIns="0" rIns="0" bIns="0" rtlCol="0"/>
          <a:lstStyle/>
          <a:p>
            <a:endParaRPr/>
          </a:p>
        </p:txBody>
      </p:sp>
      <p:sp>
        <p:nvSpPr>
          <p:cNvPr id="5" name="object 5"/>
          <p:cNvSpPr/>
          <p:nvPr/>
        </p:nvSpPr>
        <p:spPr>
          <a:xfrm>
            <a:off x="1414294" y="393574"/>
            <a:ext cx="313690" cy="417830"/>
          </a:xfrm>
          <a:custGeom>
            <a:avLst/>
            <a:gdLst/>
            <a:ahLst/>
            <a:cxnLst/>
            <a:rect l="l" t="t" r="r" b="b"/>
            <a:pathLst>
              <a:path w="313689" h="417830">
                <a:moveTo>
                  <a:pt x="104407" y="0"/>
                </a:moveTo>
                <a:lnTo>
                  <a:pt x="152287" y="5515"/>
                </a:lnTo>
                <a:lnTo>
                  <a:pt x="196240" y="21224"/>
                </a:lnTo>
                <a:lnTo>
                  <a:pt x="235013" y="45875"/>
                </a:lnTo>
                <a:lnTo>
                  <a:pt x="267351" y="78213"/>
                </a:lnTo>
                <a:lnTo>
                  <a:pt x="292002" y="116985"/>
                </a:lnTo>
                <a:lnTo>
                  <a:pt x="307711" y="160937"/>
                </a:lnTo>
                <a:lnTo>
                  <a:pt x="313226" y="208817"/>
                </a:lnTo>
                <a:lnTo>
                  <a:pt x="307711" y="256697"/>
                </a:lnTo>
                <a:lnTo>
                  <a:pt x="292002" y="300650"/>
                </a:lnTo>
                <a:lnTo>
                  <a:pt x="267351" y="339422"/>
                </a:lnTo>
                <a:lnTo>
                  <a:pt x="235013" y="371761"/>
                </a:lnTo>
                <a:lnTo>
                  <a:pt x="196240" y="396411"/>
                </a:lnTo>
                <a:lnTo>
                  <a:pt x="152287" y="412121"/>
                </a:lnTo>
                <a:lnTo>
                  <a:pt x="104407" y="417636"/>
                </a:lnTo>
                <a:lnTo>
                  <a:pt x="63767" y="409431"/>
                </a:lnTo>
                <a:lnTo>
                  <a:pt x="30580" y="387056"/>
                </a:lnTo>
                <a:lnTo>
                  <a:pt x="8204" y="353868"/>
                </a:lnTo>
                <a:lnTo>
                  <a:pt x="0" y="313226"/>
                </a:lnTo>
                <a:lnTo>
                  <a:pt x="8204" y="272586"/>
                </a:lnTo>
                <a:lnTo>
                  <a:pt x="30580" y="239398"/>
                </a:lnTo>
                <a:lnTo>
                  <a:pt x="63767" y="217022"/>
                </a:lnTo>
                <a:lnTo>
                  <a:pt x="104407" y="208817"/>
                </a:lnTo>
                <a:lnTo>
                  <a:pt x="313226" y="208817"/>
                </a:lnTo>
              </a:path>
            </a:pathLst>
          </a:custGeom>
          <a:ln w="19049">
            <a:solidFill>
              <a:srgbClr val="424242"/>
            </a:solidFill>
          </a:ln>
        </p:spPr>
        <p:txBody>
          <a:bodyPr wrap="square" lIns="0" tIns="0" rIns="0" bIns="0" rtlCol="0"/>
          <a:lstStyle/>
          <a:p>
            <a:endParaRPr/>
          </a:p>
        </p:txBody>
      </p:sp>
      <p:sp>
        <p:nvSpPr>
          <p:cNvPr id="6" name="object 6"/>
          <p:cNvSpPr/>
          <p:nvPr/>
        </p:nvSpPr>
        <p:spPr>
          <a:xfrm>
            <a:off x="1518701" y="811210"/>
            <a:ext cx="2297430" cy="0"/>
          </a:xfrm>
          <a:custGeom>
            <a:avLst/>
            <a:gdLst/>
            <a:ahLst/>
            <a:cxnLst/>
            <a:rect l="l" t="t" r="r" b="b"/>
            <a:pathLst>
              <a:path w="2297429">
                <a:moveTo>
                  <a:pt x="2296990" y="0"/>
                </a:moveTo>
                <a:lnTo>
                  <a:pt x="0" y="0"/>
                </a:lnTo>
              </a:path>
            </a:pathLst>
          </a:custGeom>
          <a:ln w="19049">
            <a:solidFill>
              <a:srgbClr val="424242"/>
            </a:solidFill>
          </a:ln>
        </p:spPr>
        <p:txBody>
          <a:bodyPr wrap="square" lIns="0" tIns="0" rIns="0" bIns="0" rtlCol="0"/>
          <a:lstStyle/>
          <a:p>
            <a:endParaRPr/>
          </a:p>
        </p:txBody>
      </p:sp>
      <p:sp>
        <p:nvSpPr>
          <p:cNvPr id="7" name="object 7"/>
          <p:cNvSpPr/>
          <p:nvPr/>
        </p:nvSpPr>
        <p:spPr>
          <a:xfrm>
            <a:off x="1101065" y="3677917"/>
            <a:ext cx="208915" cy="208915"/>
          </a:xfrm>
          <a:custGeom>
            <a:avLst/>
            <a:gdLst/>
            <a:ahLst/>
            <a:cxnLst/>
            <a:rect l="l" t="t" r="r" b="b"/>
            <a:pathLst>
              <a:path w="208915" h="208914">
                <a:moveTo>
                  <a:pt x="0" y="0"/>
                </a:moveTo>
                <a:lnTo>
                  <a:pt x="40641" y="8205"/>
                </a:lnTo>
                <a:lnTo>
                  <a:pt x="73829" y="30584"/>
                </a:lnTo>
                <a:lnTo>
                  <a:pt x="96204" y="63776"/>
                </a:lnTo>
                <a:lnTo>
                  <a:pt x="104409" y="104424"/>
                </a:lnTo>
                <a:lnTo>
                  <a:pt x="96204" y="145058"/>
                </a:lnTo>
                <a:lnTo>
                  <a:pt x="73829" y="178243"/>
                </a:lnTo>
                <a:lnTo>
                  <a:pt x="40641" y="200619"/>
                </a:lnTo>
                <a:lnTo>
                  <a:pt x="0" y="208824"/>
                </a:lnTo>
                <a:lnTo>
                  <a:pt x="208819" y="208824"/>
                </a:lnTo>
              </a:path>
            </a:pathLst>
          </a:custGeom>
          <a:ln w="19049">
            <a:solidFill>
              <a:srgbClr val="424242"/>
            </a:solidFill>
          </a:ln>
        </p:spPr>
        <p:txBody>
          <a:bodyPr wrap="square" lIns="0" tIns="0" rIns="0" bIns="0" rtlCol="0"/>
          <a:lstStyle/>
          <a:p>
            <a:endParaRPr/>
          </a:p>
        </p:txBody>
      </p:sp>
      <p:sp>
        <p:nvSpPr>
          <p:cNvPr id="8" name="object 8"/>
          <p:cNvSpPr/>
          <p:nvPr/>
        </p:nvSpPr>
        <p:spPr>
          <a:xfrm>
            <a:off x="1101065" y="3677917"/>
            <a:ext cx="208915" cy="417830"/>
          </a:xfrm>
          <a:custGeom>
            <a:avLst/>
            <a:gdLst/>
            <a:ahLst/>
            <a:cxnLst/>
            <a:rect l="l" t="t" r="r" b="b"/>
            <a:pathLst>
              <a:path w="208915" h="417829">
                <a:moveTo>
                  <a:pt x="0" y="417649"/>
                </a:moveTo>
                <a:lnTo>
                  <a:pt x="47880" y="412133"/>
                </a:lnTo>
                <a:lnTo>
                  <a:pt x="91833" y="396422"/>
                </a:lnTo>
                <a:lnTo>
                  <a:pt x="130605" y="371770"/>
                </a:lnTo>
                <a:lnTo>
                  <a:pt x="162944" y="339431"/>
                </a:lnTo>
                <a:lnTo>
                  <a:pt x="187594" y="300657"/>
                </a:lnTo>
                <a:lnTo>
                  <a:pt x="203304" y="256704"/>
                </a:lnTo>
                <a:lnTo>
                  <a:pt x="208819" y="208824"/>
                </a:lnTo>
                <a:lnTo>
                  <a:pt x="208819" y="0"/>
                </a:lnTo>
              </a:path>
            </a:pathLst>
          </a:custGeom>
          <a:ln w="19049">
            <a:solidFill>
              <a:srgbClr val="424242"/>
            </a:solidFill>
          </a:ln>
        </p:spPr>
        <p:txBody>
          <a:bodyPr wrap="square" lIns="0" tIns="0" rIns="0" bIns="0" rtlCol="0"/>
          <a:lstStyle/>
          <a:p>
            <a:endParaRPr/>
          </a:p>
        </p:txBody>
      </p:sp>
      <p:sp>
        <p:nvSpPr>
          <p:cNvPr id="9" name="object 9"/>
          <p:cNvSpPr/>
          <p:nvPr/>
        </p:nvSpPr>
        <p:spPr>
          <a:xfrm>
            <a:off x="6406062" y="2833894"/>
            <a:ext cx="398145" cy="868680"/>
          </a:xfrm>
          <a:custGeom>
            <a:avLst/>
            <a:gdLst/>
            <a:ahLst/>
            <a:cxnLst/>
            <a:rect l="l" t="t" r="r" b="b"/>
            <a:pathLst>
              <a:path w="398145" h="868679">
                <a:moveTo>
                  <a:pt x="0" y="0"/>
                </a:moveTo>
                <a:lnTo>
                  <a:pt x="398099" y="0"/>
                </a:lnTo>
                <a:lnTo>
                  <a:pt x="398099" y="868198"/>
                </a:lnTo>
                <a:lnTo>
                  <a:pt x="0" y="868198"/>
                </a:lnTo>
                <a:lnTo>
                  <a:pt x="0" y="0"/>
                </a:lnTo>
                <a:close/>
              </a:path>
            </a:pathLst>
          </a:custGeom>
          <a:solidFill>
            <a:srgbClr val="F4CCCC"/>
          </a:solidFill>
        </p:spPr>
        <p:txBody>
          <a:bodyPr wrap="square" lIns="0" tIns="0" rIns="0" bIns="0" rtlCol="0"/>
          <a:lstStyle/>
          <a:p>
            <a:endParaRPr/>
          </a:p>
        </p:txBody>
      </p:sp>
      <p:sp>
        <p:nvSpPr>
          <p:cNvPr id="10" name="object 10"/>
          <p:cNvSpPr/>
          <p:nvPr/>
        </p:nvSpPr>
        <p:spPr>
          <a:xfrm>
            <a:off x="6406062" y="2833894"/>
            <a:ext cx="398145" cy="868680"/>
          </a:xfrm>
          <a:custGeom>
            <a:avLst/>
            <a:gdLst/>
            <a:ahLst/>
            <a:cxnLst/>
            <a:rect l="l" t="t" r="r" b="b"/>
            <a:pathLst>
              <a:path w="398145" h="868679">
                <a:moveTo>
                  <a:pt x="0" y="0"/>
                </a:moveTo>
                <a:lnTo>
                  <a:pt x="398099" y="0"/>
                </a:lnTo>
                <a:lnTo>
                  <a:pt x="398099" y="868198"/>
                </a:lnTo>
                <a:lnTo>
                  <a:pt x="0" y="868198"/>
                </a:lnTo>
                <a:lnTo>
                  <a:pt x="0" y="0"/>
                </a:lnTo>
                <a:close/>
              </a:path>
            </a:pathLst>
          </a:custGeom>
          <a:ln w="9524">
            <a:solidFill>
              <a:srgbClr val="000000"/>
            </a:solidFill>
          </a:ln>
        </p:spPr>
        <p:txBody>
          <a:bodyPr wrap="square" lIns="0" tIns="0" rIns="0" bIns="0" rtlCol="0"/>
          <a:lstStyle/>
          <a:p>
            <a:endParaRPr/>
          </a:p>
        </p:txBody>
      </p:sp>
      <p:sp>
        <p:nvSpPr>
          <p:cNvPr id="11" name="object 11"/>
          <p:cNvSpPr txBox="1"/>
          <p:nvPr/>
        </p:nvSpPr>
        <p:spPr>
          <a:xfrm>
            <a:off x="6535263" y="3120733"/>
            <a:ext cx="139700" cy="285115"/>
          </a:xfrm>
          <a:prstGeom prst="rect">
            <a:avLst/>
          </a:prstGeom>
        </p:spPr>
        <p:txBody>
          <a:bodyPr vert="horz" wrap="square" lIns="0" tIns="0" rIns="0" bIns="0" rtlCol="0">
            <a:spAutoFit/>
          </a:bodyPr>
          <a:lstStyle/>
          <a:p>
            <a:pPr marL="12700">
              <a:lnSpc>
                <a:spcPct val="100000"/>
              </a:lnSpc>
            </a:pPr>
            <a:r>
              <a:rPr sz="1800" dirty="0">
                <a:latin typeface="Arial"/>
                <a:cs typeface="Arial"/>
              </a:rPr>
              <a:t>x</a:t>
            </a:r>
            <a:endParaRPr sz="1800">
              <a:latin typeface="Arial"/>
              <a:cs typeface="Arial"/>
            </a:endParaRPr>
          </a:p>
        </p:txBody>
      </p:sp>
      <p:sp>
        <p:nvSpPr>
          <p:cNvPr id="12" name="object 12"/>
          <p:cNvSpPr/>
          <p:nvPr/>
        </p:nvSpPr>
        <p:spPr>
          <a:xfrm>
            <a:off x="6115212" y="1863746"/>
            <a:ext cx="979805" cy="623570"/>
          </a:xfrm>
          <a:custGeom>
            <a:avLst/>
            <a:gdLst/>
            <a:ahLst/>
            <a:cxnLst/>
            <a:rect l="l" t="t" r="r" b="b"/>
            <a:pathLst>
              <a:path w="979804" h="623569">
                <a:moveTo>
                  <a:pt x="0" y="0"/>
                </a:moveTo>
                <a:lnTo>
                  <a:pt x="979798" y="0"/>
                </a:lnTo>
                <a:lnTo>
                  <a:pt x="979798" y="623098"/>
                </a:lnTo>
                <a:lnTo>
                  <a:pt x="0" y="623098"/>
                </a:lnTo>
                <a:lnTo>
                  <a:pt x="0" y="0"/>
                </a:lnTo>
                <a:close/>
              </a:path>
            </a:pathLst>
          </a:custGeom>
          <a:solidFill>
            <a:srgbClr val="38751C"/>
          </a:solidFill>
        </p:spPr>
        <p:txBody>
          <a:bodyPr wrap="square" lIns="0" tIns="0" rIns="0" bIns="0" rtlCol="0"/>
          <a:lstStyle/>
          <a:p>
            <a:endParaRPr/>
          </a:p>
        </p:txBody>
      </p:sp>
      <p:sp>
        <p:nvSpPr>
          <p:cNvPr id="13" name="object 13"/>
          <p:cNvSpPr txBox="1"/>
          <p:nvPr/>
        </p:nvSpPr>
        <p:spPr>
          <a:xfrm>
            <a:off x="6344777" y="2028036"/>
            <a:ext cx="520700" cy="285115"/>
          </a:xfrm>
          <a:prstGeom prst="rect">
            <a:avLst/>
          </a:prstGeom>
        </p:spPr>
        <p:txBody>
          <a:bodyPr vert="horz" wrap="square" lIns="0" tIns="0" rIns="0" bIns="0" rtlCol="0">
            <a:spAutoFit/>
          </a:bodyPr>
          <a:lstStyle/>
          <a:p>
            <a:pPr marL="12700">
              <a:lnSpc>
                <a:spcPct val="100000"/>
              </a:lnSpc>
            </a:pPr>
            <a:r>
              <a:rPr sz="1800" spc="-5" dirty="0">
                <a:solidFill>
                  <a:srgbClr val="FFFFFF"/>
                </a:solidFill>
                <a:latin typeface="Arial"/>
                <a:cs typeface="Arial"/>
              </a:rPr>
              <a:t>RNN</a:t>
            </a:r>
            <a:endParaRPr sz="1800">
              <a:latin typeface="Arial"/>
              <a:cs typeface="Arial"/>
            </a:endParaRPr>
          </a:p>
        </p:txBody>
      </p:sp>
      <p:sp>
        <p:nvSpPr>
          <p:cNvPr id="14" name="object 14"/>
          <p:cNvSpPr txBox="1"/>
          <p:nvPr/>
        </p:nvSpPr>
        <p:spPr>
          <a:xfrm>
            <a:off x="6406062" y="664998"/>
            <a:ext cx="398145" cy="868680"/>
          </a:xfrm>
          <a:prstGeom prst="rect">
            <a:avLst/>
          </a:prstGeom>
          <a:solidFill>
            <a:srgbClr val="C8DAF7"/>
          </a:solidFill>
          <a:ln w="9524">
            <a:solidFill>
              <a:srgbClr val="000000"/>
            </a:solidFill>
          </a:ln>
        </p:spPr>
        <p:txBody>
          <a:bodyPr vert="horz" wrap="square" lIns="0" tIns="4445" rIns="0" bIns="0" rtlCol="0">
            <a:spAutoFit/>
          </a:bodyPr>
          <a:lstStyle/>
          <a:p>
            <a:pPr>
              <a:lnSpc>
                <a:spcPct val="100000"/>
              </a:lnSpc>
              <a:spcBef>
                <a:spcPts val="35"/>
              </a:spcBef>
            </a:pPr>
            <a:endParaRPr sz="1900">
              <a:latin typeface="Times New Roman"/>
              <a:cs typeface="Times New Roman"/>
            </a:endParaRPr>
          </a:p>
          <a:p>
            <a:pPr algn="ctr">
              <a:lnSpc>
                <a:spcPct val="100000"/>
              </a:lnSpc>
            </a:pPr>
            <a:r>
              <a:rPr sz="1800" dirty="0">
                <a:latin typeface="Arial"/>
                <a:cs typeface="Arial"/>
              </a:rPr>
              <a:t>y</a:t>
            </a:r>
            <a:endParaRPr sz="1800">
              <a:latin typeface="Arial"/>
              <a:cs typeface="Arial"/>
            </a:endParaRPr>
          </a:p>
        </p:txBody>
      </p:sp>
      <p:sp>
        <p:nvSpPr>
          <p:cNvPr id="15" name="object 15"/>
          <p:cNvSpPr/>
          <p:nvPr/>
        </p:nvSpPr>
        <p:spPr>
          <a:xfrm>
            <a:off x="6605111" y="1647446"/>
            <a:ext cx="0" cy="216535"/>
          </a:xfrm>
          <a:custGeom>
            <a:avLst/>
            <a:gdLst/>
            <a:ahLst/>
            <a:cxnLst/>
            <a:rect l="l" t="t" r="r" b="b"/>
            <a:pathLst>
              <a:path h="216535">
                <a:moveTo>
                  <a:pt x="0" y="216299"/>
                </a:moveTo>
                <a:lnTo>
                  <a:pt x="0" y="0"/>
                </a:lnTo>
              </a:path>
            </a:pathLst>
          </a:custGeom>
          <a:ln w="19049">
            <a:solidFill>
              <a:srgbClr val="000000"/>
            </a:solidFill>
          </a:ln>
        </p:spPr>
        <p:txBody>
          <a:bodyPr wrap="square" lIns="0" tIns="0" rIns="0" bIns="0" rtlCol="0"/>
          <a:lstStyle/>
          <a:p>
            <a:endParaRPr/>
          </a:p>
        </p:txBody>
      </p:sp>
      <p:sp>
        <p:nvSpPr>
          <p:cNvPr id="16" name="object 16"/>
          <p:cNvSpPr/>
          <p:nvPr/>
        </p:nvSpPr>
        <p:spPr>
          <a:xfrm>
            <a:off x="6573636" y="1560996"/>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000000"/>
            </a:solidFill>
          </a:ln>
        </p:spPr>
        <p:txBody>
          <a:bodyPr wrap="square" lIns="0" tIns="0" rIns="0" bIns="0" rtlCol="0"/>
          <a:lstStyle/>
          <a:p>
            <a:endParaRPr/>
          </a:p>
        </p:txBody>
      </p:sp>
      <p:sp>
        <p:nvSpPr>
          <p:cNvPr id="17" name="object 17"/>
          <p:cNvSpPr/>
          <p:nvPr/>
        </p:nvSpPr>
        <p:spPr>
          <a:xfrm>
            <a:off x="6605111" y="2601094"/>
            <a:ext cx="0" cy="233045"/>
          </a:xfrm>
          <a:custGeom>
            <a:avLst/>
            <a:gdLst/>
            <a:ahLst/>
            <a:cxnLst/>
            <a:rect l="l" t="t" r="r" b="b"/>
            <a:pathLst>
              <a:path h="233044">
                <a:moveTo>
                  <a:pt x="0" y="232799"/>
                </a:moveTo>
                <a:lnTo>
                  <a:pt x="0" y="0"/>
                </a:lnTo>
              </a:path>
            </a:pathLst>
          </a:custGeom>
          <a:ln w="19049">
            <a:solidFill>
              <a:srgbClr val="000000"/>
            </a:solidFill>
          </a:ln>
        </p:spPr>
        <p:txBody>
          <a:bodyPr wrap="square" lIns="0" tIns="0" rIns="0" bIns="0" rtlCol="0"/>
          <a:lstStyle/>
          <a:p>
            <a:endParaRPr/>
          </a:p>
        </p:txBody>
      </p:sp>
      <p:sp>
        <p:nvSpPr>
          <p:cNvPr id="18" name="object 18"/>
          <p:cNvSpPr/>
          <p:nvPr/>
        </p:nvSpPr>
        <p:spPr>
          <a:xfrm>
            <a:off x="6573636" y="2514644"/>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000000"/>
            </a:solidFill>
          </a:ln>
        </p:spPr>
        <p:txBody>
          <a:bodyPr wrap="square" lIns="0" tIns="0" rIns="0" bIns="0" rtlCol="0"/>
          <a:lstStyle/>
          <a:p>
            <a:endParaRPr/>
          </a:p>
        </p:txBody>
      </p:sp>
      <p:sp>
        <p:nvSpPr>
          <p:cNvPr id="19" name="object 19"/>
          <p:cNvSpPr/>
          <p:nvPr/>
        </p:nvSpPr>
        <p:spPr>
          <a:xfrm>
            <a:off x="7097135" y="2021420"/>
            <a:ext cx="495300" cy="259079"/>
          </a:xfrm>
          <a:custGeom>
            <a:avLst/>
            <a:gdLst/>
            <a:ahLst/>
            <a:cxnLst/>
            <a:rect l="l" t="t" r="r" b="b"/>
            <a:pathLst>
              <a:path w="495300" h="259080">
                <a:moveTo>
                  <a:pt x="0" y="0"/>
                </a:moveTo>
                <a:lnTo>
                  <a:pt x="30224" y="8592"/>
                </a:lnTo>
                <a:lnTo>
                  <a:pt x="73606" y="19674"/>
                </a:lnTo>
                <a:lnTo>
                  <a:pt x="126746" y="32804"/>
                </a:lnTo>
                <a:lnTo>
                  <a:pt x="186246" y="47538"/>
                </a:lnTo>
                <a:lnTo>
                  <a:pt x="248705" y="63433"/>
                </a:lnTo>
                <a:lnTo>
                  <a:pt x="310727" y="80048"/>
                </a:lnTo>
                <a:lnTo>
                  <a:pt x="368911" y="96938"/>
                </a:lnTo>
                <a:lnTo>
                  <a:pt x="419859" y="113662"/>
                </a:lnTo>
                <a:lnTo>
                  <a:pt x="460172" y="129776"/>
                </a:lnTo>
                <a:lnTo>
                  <a:pt x="495299" y="158404"/>
                </a:lnTo>
                <a:lnTo>
                  <a:pt x="482255" y="172522"/>
                </a:lnTo>
                <a:lnTo>
                  <a:pt x="398243" y="201099"/>
                </a:lnTo>
                <a:lnTo>
                  <a:pt x="336455" y="215064"/>
                </a:lnTo>
                <a:lnTo>
                  <a:pt x="267599" y="228484"/>
                </a:lnTo>
                <a:lnTo>
                  <a:pt x="223030" y="236486"/>
                </a:lnTo>
                <a:lnTo>
                  <a:pt x="178605" y="244118"/>
                </a:lnTo>
                <a:lnTo>
                  <a:pt x="135447" y="251320"/>
                </a:lnTo>
                <a:lnTo>
                  <a:pt x="94674" y="258031"/>
                </a:lnTo>
                <a:lnTo>
                  <a:pt x="90524" y="258719"/>
                </a:lnTo>
              </a:path>
            </a:pathLst>
          </a:custGeom>
          <a:ln w="19049">
            <a:solidFill>
              <a:srgbClr val="000000"/>
            </a:solidFill>
          </a:ln>
        </p:spPr>
        <p:txBody>
          <a:bodyPr wrap="square" lIns="0" tIns="0" rIns="0" bIns="0" rtlCol="0"/>
          <a:lstStyle/>
          <a:p>
            <a:endParaRPr/>
          </a:p>
        </p:txBody>
      </p:sp>
      <p:sp>
        <p:nvSpPr>
          <p:cNvPr id="20" name="object 20"/>
          <p:cNvSpPr/>
          <p:nvPr/>
        </p:nvSpPr>
        <p:spPr>
          <a:xfrm>
            <a:off x="7102561" y="2249162"/>
            <a:ext cx="90805" cy="62230"/>
          </a:xfrm>
          <a:custGeom>
            <a:avLst/>
            <a:gdLst/>
            <a:ahLst/>
            <a:cxnLst/>
            <a:rect l="l" t="t" r="r" b="b"/>
            <a:pathLst>
              <a:path w="90804" h="62230">
                <a:moveTo>
                  <a:pt x="79574" y="0"/>
                </a:moveTo>
                <a:lnTo>
                  <a:pt x="0" y="46139"/>
                </a:lnTo>
                <a:lnTo>
                  <a:pt x="90624" y="61954"/>
                </a:lnTo>
                <a:lnTo>
                  <a:pt x="79574" y="0"/>
                </a:lnTo>
                <a:close/>
              </a:path>
            </a:pathLst>
          </a:custGeom>
          <a:ln w="19049">
            <a:solidFill>
              <a:srgbClr val="000000"/>
            </a:solidFill>
          </a:ln>
        </p:spPr>
        <p:txBody>
          <a:bodyPr wrap="square" lIns="0" tIns="0" rIns="0" bIns="0" rtlCol="0"/>
          <a:lstStyle/>
          <a:p>
            <a:endParaRPr/>
          </a:p>
        </p:txBody>
      </p:sp>
      <p:sp>
        <p:nvSpPr>
          <p:cNvPr id="21" name="object 21"/>
          <p:cNvSpPr/>
          <p:nvPr/>
        </p:nvSpPr>
        <p:spPr>
          <a:xfrm>
            <a:off x="1398402" y="1287774"/>
            <a:ext cx="2328837" cy="2075243"/>
          </a:xfrm>
          <a:prstGeom prst="rect">
            <a:avLst/>
          </a:prstGeom>
          <a:blipFill>
            <a:blip r:embed="rId2" cstate="print"/>
            <a:stretch>
              <a:fillRect/>
            </a:stretch>
          </a:blipFill>
        </p:spPr>
        <p:txBody>
          <a:bodyPr wrap="square" lIns="0" tIns="0" rIns="0" bIns="0" rtlCol="0"/>
          <a:lstStyle/>
          <a:p>
            <a:endParaRPr/>
          </a:p>
        </p:txBody>
      </p:sp>
      <p:sp>
        <p:nvSpPr>
          <p:cNvPr id="22" name="object 22"/>
          <p:cNvSpPr/>
          <p:nvPr/>
        </p:nvSpPr>
        <p:spPr>
          <a:xfrm>
            <a:off x="4595590" y="2183545"/>
            <a:ext cx="458470" cy="0"/>
          </a:xfrm>
          <a:custGeom>
            <a:avLst/>
            <a:gdLst/>
            <a:ahLst/>
            <a:cxnLst/>
            <a:rect l="l" t="t" r="r" b="b"/>
            <a:pathLst>
              <a:path w="458470">
                <a:moveTo>
                  <a:pt x="0" y="0"/>
                </a:moveTo>
                <a:lnTo>
                  <a:pt x="458099" y="0"/>
                </a:lnTo>
              </a:path>
            </a:pathLst>
          </a:custGeom>
          <a:ln w="19049">
            <a:solidFill>
              <a:srgbClr val="000000"/>
            </a:solidFill>
          </a:ln>
        </p:spPr>
        <p:txBody>
          <a:bodyPr wrap="square" lIns="0" tIns="0" rIns="0" bIns="0" rtlCol="0"/>
          <a:lstStyle/>
          <a:p>
            <a:endParaRPr/>
          </a:p>
        </p:txBody>
      </p:sp>
      <p:sp>
        <p:nvSpPr>
          <p:cNvPr id="23" name="object 23"/>
          <p:cNvSpPr/>
          <p:nvPr/>
        </p:nvSpPr>
        <p:spPr>
          <a:xfrm>
            <a:off x="5053689" y="2152080"/>
            <a:ext cx="86995" cy="63500"/>
          </a:xfrm>
          <a:custGeom>
            <a:avLst/>
            <a:gdLst/>
            <a:ahLst/>
            <a:cxnLst/>
            <a:rect l="l" t="t" r="r" b="b"/>
            <a:pathLst>
              <a:path w="86995" h="63500">
                <a:moveTo>
                  <a:pt x="0" y="62929"/>
                </a:moveTo>
                <a:lnTo>
                  <a:pt x="86449" y="31464"/>
                </a:lnTo>
                <a:lnTo>
                  <a:pt x="0" y="0"/>
                </a:lnTo>
                <a:lnTo>
                  <a:pt x="0" y="62929"/>
                </a:lnTo>
                <a:close/>
              </a:path>
            </a:pathLst>
          </a:custGeom>
          <a:ln w="19049">
            <a:solidFill>
              <a:srgbClr val="000000"/>
            </a:solidFill>
          </a:ln>
        </p:spPr>
        <p:txBody>
          <a:bodyPr wrap="square" lIns="0" tIns="0" rIns="0" bIns="0" rtlCol="0"/>
          <a:lstStyle/>
          <a:p>
            <a:endParaRPr/>
          </a:p>
        </p:txBody>
      </p:sp>
      <p:sp>
        <p:nvSpPr>
          <p:cNvPr id="24" name="object 24"/>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25" name="object 25"/>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26" name="object 26"/>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27" name="object 27"/>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34</a:t>
            </a:r>
            <a:endParaRPr sz="2000">
              <a:latin typeface="Arial"/>
              <a:cs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2047870" y="171349"/>
            <a:ext cx="5048239" cy="4248141"/>
          </a:xfrm>
          <a:prstGeom prst="rect">
            <a:avLst/>
          </a:prstGeom>
          <a:blipFill>
            <a:blip r:embed="rId2" cstate="print"/>
            <a:stretch>
              <a:fillRect/>
            </a:stretch>
          </a:blipFill>
        </p:spPr>
        <p:txBody>
          <a:bodyPr wrap="square" lIns="0" tIns="0" rIns="0" bIns="0" rtlCol="0"/>
          <a:lstStyle/>
          <a:p>
            <a:endParaRPr/>
          </a:p>
        </p:txBody>
      </p:sp>
      <p:sp>
        <p:nvSpPr>
          <p:cNvPr id="5" name="object 5"/>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7" name="object 7"/>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8" name="object 8"/>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35</a:t>
            </a:r>
            <a:endParaRPr sz="2000">
              <a:latin typeface="Arial"/>
              <a:cs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1429847" y="135049"/>
            <a:ext cx="7076535" cy="644903"/>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1515119" y="1057790"/>
            <a:ext cx="7067810" cy="1037075"/>
          </a:xfrm>
          <a:prstGeom prst="rect">
            <a:avLst/>
          </a:prstGeom>
          <a:blipFill>
            <a:blip r:embed="rId3" cstate="print"/>
            <a:stretch>
              <a:fillRect/>
            </a:stretch>
          </a:blipFill>
        </p:spPr>
        <p:txBody>
          <a:bodyPr wrap="square" lIns="0" tIns="0" rIns="0" bIns="0" rtlCol="0"/>
          <a:lstStyle/>
          <a:p>
            <a:endParaRPr/>
          </a:p>
        </p:txBody>
      </p:sp>
      <p:sp>
        <p:nvSpPr>
          <p:cNvPr id="6" name="object 6"/>
          <p:cNvSpPr/>
          <p:nvPr/>
        </p:nvSpPr>
        <p:spPr>
          <a:xfrm>
            <a:off x="4787815" y="761173"/>
            <a:ext cx="0" cy="266700"/>
          </a:xfrm>
          <a:custGeom>
            <a:avLst/>
            <a:gdLst/>
            <a:ahLst/>
            <a:cxnLst/>
            <a:rect l="l" t="t" r="r" b="b"/>
            <a:pathLst>
              <a:path h="266700">
                <a:moveTo>
                  <a:pt x="0" y="0"/>
                </a:moveTo>
                <a:lnTo>
                  <a:pt x="0" y="266551"/>
                </a:lnTo>
              </a:path>
            </a:pathLst>
          </a:custGeom>
          <a:ln w="9524">
            <a:solidFill>
              <a:srgbClr val="595959"/>
            </a:solidFill>
          </a:ln>
        </p:spPr>
        <p:txBody>
          <a:bodyPr wrap="square" lIns="0" tIns="0" rIns="0" bIns="0" rtlCol="0"/>
          <a:lstStyle/>
          <a:p>
            <a:endParaRPr/>
          </a:p>
        </p:txBody>
      </p:sp>
      <p:sp>
        <p:nvSpPr>
          <p:cNvPr id="7" name="object 7"/>
          <p:cNvSpPr/>
          <p:nvPr/>
        </p:nvSpPr>
        <p:spPr>
          <a:xfrm>
            <a:off x="4772090" y="1027725"/>
            <a:ext cx="31750" cy="43815"/>
          </a:xfrm>
          <a:custGeom>
            <a:avLst/>
            <a:gdLst/>
            <a:ahLst/>
            <a:cxnLst/>
            <a:rect l="l" t="t" r="r" b="b"/>
            <a:pathLst>
              <a:path w="31750" h="43815">
                <a:moveTo>
                  <a:pt x="0" y="0"/>
                </a:moveTo>
                <a:lnTo>
                  <a:pt x="15724" y="43224"/>
                </a:lnTo>
                <a:lnTo>
                  <a:pt x="31449" y="0"/>
                </a:lnTo>
                <a:lnTo>
                  <a:pt x="0" y="0"/>
                </a:lnTo>
                <a:close/>
              </a:path>
            </a:pathLst>
          </a:custGeom>
          <a:ln w="9524">
            <a:solidFill>
              <a:srgbClr val="595959"/>
            </a:solidFill>
          </a:ln>
        </p:spPr>
        <p:txBody>
          <a:bodyPr wrap="square" lIns="0" tIns="0" rIns="0" bIns="0" rtlCol="0"/>
          <a:lstStyle/>
          <a:p>
            <a:endParaRPr/>
          </a:p>
        </p:txBody>
      </p:sp>
      <p:sp>
        <p:nvSpPr>
          <p:cNvPr id="8" name="object 8"/>
          <p:cNvSpPr/>
          <p:nvPr/>
        </p:nvSpPr>
        <p:spPr>
          <a:xfrm>
            <a:off x="4787815" y="2118940"/>
            <a:ext cx="0" cy="266700"/>
          </a:xfrm>
          <a:custGeom>
            <a:avLst/>
            <a:gdLst/>
            <a:ahLst/>
            <a:cxnLst/>
            <a:rect l="l" t="t" r="r" b="b"/>
            <a:pathLst>
              <a:path h="266700">
                <a:moveTo>
                  <a:pt x="0" y="0"/>
                </a:moveTo>
                <a:lnTo>
                  <a:pt x="0" y="266549"/>
                </a:lnTo>
              </a:path>
            </a:pathLst>
          </a:custGeom>
          <a:ln w="9524">
            <a:solidFill>
              <a:srgbClr val="595959"/>
            </a:solidFill>
          </a:ln>
        </p:spPr>
        <p:txBody>
          <a:bodyPr wrap="square" lIns="0" tIns="0" rIns="0" bIns="0" rtlCol="0"/>
          <a:lstStyle/>
          <a:p>
            <a:endParaRPr/>
          </a:p>
        </p:txBody>
      </p:sp>
      <p:sp>
        <p:nvSpPr>
          <p:cNvPr id="9" name="object 9"/>
          <p:cNvSpPr/>
          <p:nvPr/>
        </p:nvSpPr>
        <p:spPr>
          <a:xfrm>
            <a:off x="4772090" y="2385490"/>
            <a:ext cx="31750" cy="43815"/>
          </a:xfrm>
          <a:custGeom>
            <a:avLst/>
            <a:gdLst/>
            <a:ahLst/>
            <a:cxnLst/>
            <a:rect l="l" t="t" r="r" b="b"/>
            <a:pathLst>
              <a:path w="31750" h="43814">
                <a:moveTo>
                  <a:pt x="0" y="0"/>
                </a:moveTo>
                <a:lnTo>
                  <a:pt x="15724" y="43227"/>
                </a:lnTo>
                <a:lnTo>
                  <a:pt x="31449" y="0"/>
                </a:lnTo>
                <a:lnTo>
                  <a:pt x="0" y="0"/>
                </a:lnTo>
                <a:close/>
              </a:path>
            </a:pathLst>
          </a:custGeom>
          <a:ln w="9524">
            <a:solidFill>
              <a:srgbClr val="595959"/>
            </a:solidFill>
          </a:ln>
        </p:spPr>
        <p:txBody>
          <a:bodyPr wrap="square" lIns="0" tIns="0" rIns="0" bIns="0" rtlCol="0"/>
          <a:lstStyle/>
          <a:p>
            <a:endParaRPr/>
          </a:p>
        </p:txBody>
      </p:sp>
      <p:sp>
        <p:nvSpPr>
          <p:cNvPr id="10" name="object 10"/>
          <p:cNvSpPr txBox="1"/>
          <p:nvPr/>
        </p:nvSpPr>
        <p:spPr>
          <a:xfrm>
            <a:off x="5111015" y="753322"/>
            <a:ext cx="1054100" cy="285115"/>
          </a:xfrm>
          <a:prstGeom prst="rect">
            <a:avLst/>
          </a:prstGeom>
        </p:spPr>
        <p:txBody>
          <a:bodyPr vert="horz" wrap="square" lIns="0" tIns="0" rIns="0" bIns="0" rtlCol="0">
            <a:spAutoFit/>
          </a:bodyPr>
          <a:lstStyle/>
          <a:p>
            <a:pPr marL="12700">
              <a:lnSpc>
                <a:spcPct val="100000"/>
              </a:lnSpc>
            </a:pPr>
            <a:r>
              <a:rPr sz="1800" spc="-5" dirty="0">
                <a:latin typeface="Arial"/>
                <a:cs typeface="Arial"/>
              </a:rPr>
              <a:t>train</a:t>
            </a:r>
            <a:r>
              <a:rPr sz="1800" spc="-65" dirty="0">
                <a:latin typeface="Arial"/>
                <a:cs typeface="Arial"/>
              </a:rPr>
              <a:t> </a:t>
            </a:r>
            <a:r>
              <a:rPr sz="1800" spc="-5" dirty="0">
                <a:latin typeface="Arial"/>
                <a:cs typeface="Arial"/>
              </a:rPr>
              <a:t>more</a:t>
            </a:r>
            <a:endParaRPr sz="1800">
              <a:latin typeface="Arial"/>
              <a:cs typeface="Arial"/>
            </a:endParaRPr>
          </a:p>
        </p:txBody>
      </p:sp>
      <p:sp>
        <p:nvSpPr>
          <p:cNvPr id="11" name="object 11"/>
          <p:cNvSpPr txBox="1"/>
          <p:nvPr/>
        </p:nvSpPr>
        <p:spPr>
          <a:xfrm>
            <a:off x="5114511" y="2166656"/>
            <a:ext cx="1054100" cy="285115"/>
          </a:xfrm>
          <a:prstGeom prst="rect">
            <a:avLst/>
          </a:prstGeom>
        </p:spPr>
        <p:txBody>
          <a:bodyPr vert="horz" wrap="square" lIns="0" tIns="0" rIns="0" bIns="0" rtlCol="0">
            <a:spAutoFit/>
          </a:bodyPr>
          <a:lstStyle/>
          <a:p>
            <a:pPr marL="12700">
              <a:lnSpc>
                <a:spcPct val="100000"/>
              </a:lnSpc>
            </a:pPr>
            <a:r>
              <a:rPr sz="1800" spc="-5" dirty="0">
                <a:latin typeface="Arial"/>
                <a:cs typeface="Arial"/>
              </a:rPr>
              <a:t>train</a:t>
            </a:r>
            <a:r>
              <a:rPr sz="1800" spc="-65" dirty="0">
                <a:latin typeface="Arial"/>
                <a:cs typeface="Arial"/>
              </a:rPr>
              <a:t> </a:t>
            </a:r>
            <a:r>
              <a:rPr sz="1800" spc="-5" dirty="0">
                <a:latin typeface="Arial"/>
                <a:cs typeface="Arial"/>
              </a:rPr>
              <a:t>more</a:t>
            </a:r>
            <a:endParaRPr sz="1800">
              <a:latin typeface="Arial"/>
              <a:cs typeface="Arial"/>
            </a:endParaRPr>
          </a:p>
        </p:txBody>
      </p:sp>
      <p:sp>
        <p:nvSpPr>
          <p:cNvPr id="12" name="object 12"/>
          <p:cNvSpPr/>
          <p:nvPr/>
        </p:nvSpPr>
        <p:spPr>
          <a:xfrm>
            <a:off x="1528204" y="2500559"/>
            <a:ext cx="7041660" cy="793058"/>
          </a:xfrm>
          <a:prstGeom prst="rect">
            <a:avLst/>
          </a:prstGeom>
          <a:blipFill>
            <a:blip r:embed="rId4" cstate="print"/>
            <a:stretch>
              <a:fillRect/>
            </a:stretch>
          </a:blipFill>
        </p:spPr>
        <p:txBody>
          <a:bodyPr wrap="square" lIns="0" tIns="0" rIns="0" bIns="0" rtlCol="0"/>
          <a:lstStyle/>
          <a:p>
            <a:endParaRPr/>
          </a:p>
        </p:txBody>
      </p:sp>
      <p:sp>
        <p:nvSpPr>
          <p:cNvPr id="13" name="object 13"/>
          <p:cNvSpPr/>
          <p:nvPr/>
        </p:nvSpPr>
        <p:spPr>
          <a:xfrm>
            <a:off x="4758015" y="3358618"/>
            <a:ext cx="0" cy="266700"/>
          </a:xfrm>
          <a:custGeom>
            <a:avLst/>
            <a:gdLst/>
            <a:ahLst/>
            <a:cxnLst/>
            <a:rect l="l" t="t" r="r" b="b"/>
            <a:pathLst>
              <a:path h="266700">
                <a:moveTo>
                  <a:pt x="0" y="0"/>
                </a:moveTo>
                <a:lnTo>
                  <a:pt x="0" y="266549"/>
                </a:lnTo>
              </a:path>
            </a:pathLst>
          </a:custGeom>
          <a:ln w="9524">
            <a:solidFill>
              <a:srgbClr val="595959"/>
            </a:solidFill>
          </a:ln>
        </p:spPr>
        <p:txBody>
          <a:bodyPr wrap="square" lIns="0" tIns="0" rIns="0" bIns="0" rtlCol="0"/>
          <a:lstStyle/>
          <a:p>
            <a:endParaRPr/>
          </a:p>
        </p:txBody>
      </p:sp>
      <p:sp>
        <p:nvSpPr>
          <p:cNvPr id="14" name="object 14"/>
          <p:cNvSpPr/>
          <p:nvPr/>
        </p:nvSpPr>
        <p:spPr>
          <a:xfrm>
            <a:off x="4742290" y="3625167"/>
            <a:ext cx="31750" cy="43815"/>
          </a:xfrm>
          <a:custGeom>
            <a:avLst/>
            <a:gdLst/>
            <a:ahLst/>
            <a:cxnLst/>
            <a:rect l="l" t="t" r="r" b="b"/>
            <a:pathLst>
              <a:path w="31750" h="43814">
                <a:moveTo>
                  <a:pt x="0" y="0"/>
                </a:moveTo>
                <a:lnTo>
                  <a:pt x="15724" y="43224"/>
                </a:lnTo>
                <a:lnTo>
                  <a:pt x="31449" y="0"/>
                </a:lnTo>
                <a:lnTo>
                  <a:pt x="0" y="0"/>
                </a:lnTo>
                <a:close/>
              </a:path>
            </a:pathLst>
          </a:custGeom>
          <a:ln w="9524">
            <a:solidFill>
              <a:srgbClr val="595959"/>
            </a:solidFill>
          </a:ln>
        </p:spPr>
        <p:txBody>
          <a:bodyPr wrap="square" lIns="0" tIns="0" rIns="0" bIns="0" rtlCol="0"/>
          <a:lstStyle/>
          <a:p>
            <a:endParaRPr/>
          </a:p>
        </p:txBody>
      </p:sp>
      <p:sp>
        <p:nvSpPr>
          <p:cNvPr id="15" name="object 15"/>
          <p:cNvSpPr/>
          <p:nvPr/>
        </p:nvSpPr>
        <p:spPr>
          <a:xfrm>
            <a:off x="1438549" y="3747202"/>
            <a:ext cx="7059085" cy="810488"/>
          </a:xfrm>
          <a:prstGeom prst="rect">
            <a:avLst/>
          </a:prstGeom>
          <a:blipFill>
            <a:blip r:embed="rId5" cstate="print"/>
            <a:stretch>
              <a:fillRect/>
            </a:stretch>
          </a:blipFill>
        </p:spPr>
        <p:txBody>
          <a:bodyPr wrap="square" lIns="0" tIns="0" rIns="0" bIns="0" rtlCol="0"/>
          <a:lstStyle/>
          <a:p>
            <a:endParaRPr/>
          </a:p>
        </p:txBody>
      </p:sp>
      <p:sp>
        <p:nvSpPr>
          <p:cNvPr id="16" name="object 16"/>
          <p:cNvSpPr txBox="1"/>
          <p:nvPr/>
        </p:nvSpPr>
        <p:spPr>
          <a:xfrm>
            <a:off x="5150925" y="3389349"/>
            <a:ext cx="1054100" cy="285115"/>
          </a:xfrm>
          <a:prstGeom prst="rect">
            <a:avLst/>
          </a:prstGeom>
        </p:spPr>
        <p:txBody>
          <a:bodyPr vert="horz" wrap="square" lIns="0" tIns="0" rIns="0" bIns="0" rtlCol="0">
            <a:spAutoFit/>
          </a:bodyPr>
          <a:lstStyle/>
          <a:p>
            <a:pPr marL="12700">
              <a:lnSpc>
                <a:spcPct val="100000"/>
              </a:lnSpc>
            </a:pPr>
            <a:r>
              <a:rPr sz="1800" spc="-5" dirty="0">
                <a:latin typeface="Arial"/>
                <a:cs typeface="Arial"/>
              </a:rPr>
              <a:t>train</a:t>
            </a:r>
            <a:r>
              <a:rPr sz="1800" spc="-65" dirty="0">
                <a:latin typeface="Arial"/>
                <a:cs typeface="Arial"/>
              </a:rPr>
              <a:t> </a:t>
            </a:r>
            <a:r>
              <a:rPr sz="1800" spc="-5" dirty="0">
                <a:latin typeface="Arial"/>
                <a:cs typeface="Arial"/>
              </a:rPr>
              <a:t>more</a:t>
            </a:r>
            <a:endParaRPr sz="1800">
              <a:latin typeface="Arial"/>
              <a:cs typeface="Arial"/>
            </a:endParaRPr>
          </a:p>
        </p:txBody>
      </p:sp>
      <p:sp>
        <p:nvSpPr>
          <p:cNvPr id="18" name="object 18"/>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9" name="object 19"/>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20" name="object 20"/>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21" name="object 21"/>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36</a:t>
            </a:r>
            <a:endParaRPr sz="2000">
              <a:latin typeface="Arial"/>
              <a:cs typeface="Arial"/>
            </a:endParaRPr>
          </a:p>
        </p:txBody>
      </p:sp>
      <p:sp>
        <p:nvSpPr>
          <p:cNvPr id="17" name="object 17"/>
          <p:cNvSpPr txBox="1">
            <a:spLocks noGrp="1"/>
          </p:cNvSpPr>
          <p:nvPr>
            <p:ph type="title"/>
          </p:nvPr>
        </p:nvSpPr>
        <p:spPr>
          <a:prstGeom prst="rect">
            <a:avLst/>
          </a:prstGeom>
        </p:spPr>
        <p:txBody>
          <a:bodyPr vert="horz" wrap="square" lIns="0" tIns="213872" rIns="0" bIns="0" rtlCol="0">
            <a:spAutoFit/>
          </a:bodyPr>
          <a:lstStyle/>
          <a:p>
            <a:pPr marL="156210">
              <a:lnSpc>
                <a:spcPct val="100000"/>
              </a:lnSpc>
            </a:pPr>
            <a:r>
              <a:rPr sz="1800" spc="-5" dirty="0"/>
              <a:t>at</a:t>
            </a:r>
            <a:r>
              <a:rPr sz="1800" spc="-75" dirty="0"/>
              <a:t> </a:t>
            </a:r>
            <a:r>
              <a:rPr sz="1800" spc="-5" dirty="0"/>
              <a:t>first:</a:t>
            </a:r>
            <a:endParaRPr sz="18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535898" y="116624"/>
            <a:ext cx="4005116" cy="4375216"/>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4608315" y="116624"/>
            <a:ext cx="4144741" cy="3440818"/>
          </a:xfrm>
          <a:prstGeom prst="rect">
            <a:avLst/>
          </a:prstGeom>
          <a:blipFill>
            <a:blip r:embed="rId3" cstate="print"/>
            <a:stretch>
              <a:fillRect/>
            </a:stretch>
          </a:blipFill>
        </p:spPr>
        <p:txBody>
          <a:bodyPr wrap="square" lIns="0" tIns="0" rIns="0" bIns="0" rtlCol="0"/>
          <a:lstStyle/>
          <a:p>
            <a:endParaRPr/>
          </a:p>
        </p:txBody>
      </p:sp>
      <p:sp>
        <p:nvSpPr>
          <p:cNvPr id="6" name="object 6"/>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7" name="object 7"/>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8" name="object 8"/>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9" name="object 9"/>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37</a:t>
            </a:r>
            <a:endParaRPr sz="2000">
              <a:latin typeface="Arial"/>
              <a:cs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994260" y="626123"/>
            <a:ext cx="7438160" cy="3024318"/>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989498" y="621361"/>
            <a:ext cx="7447915" cy="3034030"/>
          </a:xfrm>
          <a:custGeom>
            <a:avLst/>
            <a:gdLst/>
            <a:ahLst/>
            <a:cxnLst/>
            <a:rect l="l" t="t" r="r" b="b"/>
            <a:pathLst>
              <a:path w="7447915" h="3034029">
                <a:moveTo>
                  <a:pt x="0" y="0"/>
                </a:moveTo>
                <a:lnTo>
                  <a:pt x="7447684" y="0"/>
                </a:lnTo>
                <a:lnTo>
                  <a:pt x="7447684" y="3033856"/>
                </a:lnTo>
                <a:lnTo>
                  <a:pt x="0" y="3033856"/>
                </a:lnTo>
                <a:lnTo>
                  <a:pt x="0" y="0"/>
                </a:lnTo>
                <a:close/>
              </a:path>
            </a:pathLst>
          </a:custGeom>
          <a:ln w="9524">
            <a:solidFill>
              <a:srgbClr val="000000"/>
            </a:solidFill>
          </a:ln>
        </p:spPr>
        <p:txBody>
          <a:bodyPr wrap="square" lIns="0" tIns="0" rIns="0" bIns="0" rtlCol="0"/>
          <a:lstStyle/>
          <a:p>
            <a:endParaRPr/>
          </a:p>
        </p:txBody>
      </p:sp>
      <p:sp>
        <p:nvSpPr>
          <p:cNvPr id="6" name="object 6"/>
          <p:cNvSpPr txBox="1">
            <a:spLocks noGrp="1"/>
          </p:cNvSpPr>
          <p:nvPr>
            <p:ph type="title"/>
          </p:nvPr>
        </p:nvSpPr>
        <p:spPr>
          <a:prstGeom prst="rect">
            <a:avLst/>
          </a:prstGeom>
        </p:spPr>
        <p:txBody>
          <a:bodyPr vert="horz" wrap="square" lIns="0" tIns="0" rIns="0" bIns="0" rtlCol="0">
            <a:spAutoFit/>
          </a:bodyPr>
          <a:lstStyle/>
          <a:p>
            <a:pPr marL="1383030">
              <a:lnSpc>
                <a:spcPct val="100000"/>
              </a:lnSpc>
            </a:pPr>
            <a:r>
              <a:rPr sz="2400" spc="-5" dirty="0"/>
              <a:t>open source textbook on algebraic</a:t>
            </a:r>
            <a:r>
              <a:rPr sz="2400" spc="65" dirty="0"/>
              <a:t> </a:t>
            </a:r>
            <a:r>
              <a:rPr sz="2400" spc="-5" dirty="0"/>
              <a:t>geometry</a:t>
            </a:r>
            <a:endParaRPr sz="2400"/>
          </a:p>
        </p:txBody>
      </p:sp>
      <p:sp>
        <p:nvSpPr>
          <p:cNvPr id="7" name="object 7"/>
          <p:cNvSpPr txBox="1"/>
          <p:nvPr/>
        </p:nvSpPr>
        <p:spPr>
          <a:xfrm>
            <a:off x="2072594" y="4058308"/>
            <a:ext cx="1770380" cy="375920"/>
          </a:xfrm>
          <a:prstGeom prst="rect">
            <a:avLst/>
          </a:prstGeom>
        </p:spPr>
        <p:txBody>
          <a:bodyPr vert="horz" wrap="square" lIns="0" tIns="0" rIns="0" bIns="0" rtlCol="0">
            <a:spAutoFit/>
          </a:bodyPr>
          <a:lstStyle/>
          <a:p>
            <a:pPr marL="12700">
              <a:lnSpc>
                <a:spcPct val="100000"/>
              </a:lnSpc>
            </a:pPr>
            <a:r>
              <a:rPr sz="2400" spc="-5" dirty="0">
                <a:latin typeface="Arial"/>
                <a:cs typeface="Arial"/>
              </a:rPr>
              <a:t>Latex</a:t>
            </a:r>
            <a:r>
              <a:rPr sz="2400" spc="-55" dirty="0">
                <a:latin typeface="Arial"/>
                <a:cs typeface="Arial"/>
              </a:rPr>
              <a:t> </a:t>
            </a:r>
            <a:r>
              <a:rPr sz="2400" spc="-5" dirty="0">
                <a:latin typeface="Arial"/>
                <a:cs typeface="Arial"/>
              </a:rPr>
              <a:t>source</a:t>
            </a:r>
            <a:endParaRPr sz="2400">
              <a:latin typeface="Arial"/>
              <a:cs typeface="Arial"/>
            </a:endParaRPr>
          </a:p>
        </p:txBody>
      </p:sp>
      <p:sp>
        <p:nvSpPr>
          <p:cNvPr id="8" name="object 8"/>
          <p:cNvSpPr/>
          <p:nvPr/>
        </p:nvSpPr>
        <p:spPr>
          <a:xfrm>
            <a:off x="4095416" y="3785617"/>
            <a:ext cx="759460" cy="417830"/>
          </a:xfrm>
          <a:custGeom>
            <a:avLst/>
            <a:gdLst/>
            <a:ahLst/>
            <a:cxnLst/>
            <a:rect l="l" t="t" r="r" b="b"/>
            <a:pathLst>
              <a:path w="759460" h="417829">
                <a:moveTo>
                  <a:pt x="0" y="417649"/>
                </a:moveTo>
                <a:lnTo>
                  <a:pt x="759023" y="0"/>
                </a:lnTo>
              </a:path>
            </a:pathLst>
          </a:custGeom>
          <a:ln w="9524">
            <a:solidFill>
              <a:srgbClr val="666666"/>
            </a:solidFill>
          </a:ln>
        </p:spPr>
        <p:txBody>
          <a:bodyPr wrap="square" lIns="0" tIns="0" rIns="0" bIns="0" rtlCol="0"/>
          <a:lstStyle/>
          <a:p>
            <a:endParaRPr/>
          </a:p>
        </p:txBody>
      </p:sp>
      <p:sp>
        <p:nvSpPr>
          <p:cNvPr id="9" name="object 9"/>
          <p:cNvSpPr/>
          <p:nvPr/>
        </p:nvSpPr>
        <p:spPr>
          <a:xfrm>
            <a:off x="4846865" y="3764767"/>
            <a:ext cx="45720" cy="34925"/>
          </a:xfrm>
          <a:custGeom>
            <a:avLst/>
            <a:gdLst/>
            <a:ahLst/>
            <a:cxnLst/>
            <a:rect l="l" t="t" r="r" b="b"/>
            <a:pathLst>
              <a:path w="45720" h="34925">
                <a:moveTo>
                  <a:pt x="15174" y="34624"/>
                </a:moveTo>
                <a:lnTo>
                  <a:pt x="45449" y="0"/>
                </a:lnTo>
                <a:lnTo>
                  <a:pt x="0" y="7049"/>
                </a:lnTo>
                <a:lnTo>
                  <a:pt x="15174" y="34624"/>
                </a:lnTo>
                <a:close/>
              </a:path>
            </a:pathLst>
          </a:custGeom>
          <a:ln w="9524">
            <a:solidFill>
              <a:srgbClr val="666666"/>
            </a:solidFill>
          </a:ln>
        </p:spPr>
        <p:txBody>
          <a:bodyPr wrap="square" lIns="0" tIns="0" rIns="0" bIns="0" rtlCol="0"/>
          <a:lstStyle/>
          <a:p>
            <a:endParaRPr/>
          </a:p>
        </p:txBody>
      </p:sp>
      <p:sp>
        <p:nvSpPr>
          <p:cNvPr id="10" name="object 10"/>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1" name="object 11"/>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2" name="object 12"/>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3" name="object 13"/>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38</a:t>
            </a:r>
            <a:endParaRPr sz="2000">
              <a:latin typeface="Arial"/>
              <a:cs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670811" y="137449"/>
            <a:ext cx="7802346" cy="4386291"/>
          </a:xfrm>
          <a:prstGeom prst="rect">
            <a:avLst/>
          </a:prstGeom>
          <a:blipFill>
            <a:blip r:embed="rId2" cstate="print"/>
            <a:stretch>
              <a:fillRect/>
            </a:stretch>
          </a:blipFill>
        </p:spPr>
        <p:txBody>
          <a:bodyPr wrap="square" lIns="0" tIns="0" rIns="0" bIns="0" rtlCol="0"/>
          <a:lstStyle/>
          <a:p>
            <a:endParaRPr/>
          </a:p>
        </p:txBody>
      </p:sp>
      <p:sp>
        <p:nvSpPr>
          <p:cNvPr id="5" name="object 5"/>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7" name="object 7"/>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8" name="object 8"/>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39</a:t>
            </a:r>
            <a:endParaRPr sz="2000">
              <a:latin typeface="Arial"/>
              <a:cs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579523" y="76699"/>
            <a:ext cx="7788034" cy="4403191"/>
          </a:xfrm>
          <a:prstGeom prst="rect">
            <a:avLst/>
          </a:prstGeom>
          <a:blipFill>
            <a:blip r:embed="rId2" cstate="print"/>
            <a:stretch>
              <a:fillRect/>
            </a:stretch>
          </a:blipFill>
        </p:spPr>
        <p:txBody>
          <a:bodyPr wrap="square" lIns="0" tIns="0" rIns="0" bIns="0" rtlCol="0"/>
          <a:lstStyle/>
          <a:p>
            <a:endParaRPr/>
          </a:p>
        </p:txBody>
      </p:sp>
      <p:sp>
        <p:nvSpPr>
          <p:cNvPr id="5" name="object 5"/>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7" name="object 7"/>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8" name="object 8"/>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40</a:t>
            </a:r>
            <a:endParaRPr sz="2000">
              <a:latin typeface="Arial"/>
              <a:cs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747848" y="112574"/>
            <a:ext cx="7188135" cy="4308691"/>
          </a:xfrm>
          <a:prstGeom prst="rect">
            <a:avLst/>
          </a:prstGeom>
          <a:blipFill>
            <a:blip r:embed="rId2" cstate="print"/>
            <a:stretch>
              <a:fillRect/>
            </a:stretch>
          </a:blipFill>
        </p:spPr>
        <p:txBody>
          <a:bodyPr wrap="square" lIns="0" tIns="0" rIns="0" bIns="0" rtlCol="0"/>
          <a:lstStyle/>
          <a:p>
            <a:endParaRPr/>
          </a:p>
        </p:txBody>
      </p:sp>
      <p:sp>
        <p:nvSpPr>
          <p:cNvPr id="5" name="object 5"/>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7" name="object 7"/>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8" name="object 8"/>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41</a:t>
            </a:r>
            <a:endParaRPr sz="2000">
              <a:latin typeface="Arial"/>
              <a:cs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144024" y="110524"/>
            <a:ext cx="4988989" cy="4417516"/>
          </a:xfrm>
          <a:prstGeom prst="rect">
            <a:avLst/>
          </a:prstGeom>
          <a:blipFill>
            <a:blip r:embed="rId3" cstate="print"/>
            <a:stretch>
              <a:fillRect/>
            </a:stretch>
          </a:blipFill>
        </p:spPr>
        <p:txBody>
          <a:bodyPr wrap="square" lIns="0" tIns="0" rIns="0" bIns="0" rtlCol="0"/>
          <a:lstStyle/>
          <a:p>
            <a:endParaRPr/>
          </a:p>
        </p:txBody>
      </p:sp>
      <p:sp>
        <p:nvSpPr>
          <p:cNvPr id="5" name="object 5"/>
          <p:cNvSpPr txBox="1">
            <a:spLocks noGrp="1"/>
          </p:cNvSpPr>
          <p:nvPr>
            <p:ph type="title"/>
          </p:nvPr>
        </p:nvSpPr>
        <p:spPr>
          <a:xfrm>
            <a:off x="5904208" y="385683"/>
            <a:ext cx="1824989" cy="923290"/>
          </a:xfrm>
          <a:prstGeom prst="rect">
            <a:avLst/>
          </a:prstGeom>
        </p:spPr>
        <p:txBody>
          <a:bodyPr vert="horz" wrap="square" lIns="0" tIns="0" rIns="0" bIns="0" rtlCol="0">
            <a:spAutoFit/>
          </a:bodyPr>
          <a:lstStyle/>
          <a:p>
            <a:pPr marL="12700" marR="5080">
              <a:lnSpc>
                <a:spcPct val="100000"/>
              </a:lnSpc>
            </a:pPr>
            <a:r>
              <a:rPr sz="3000" spc="-5" dirty="0"/>
              <a:t>Generated  C</a:t>
            </a:r>
            <a:r>
              <a:rPr sz="3000" spc="-85" dirty="0"/>
              <a:t> </a:t>
            </a:r>
            <a:r>
              <a:rPr sz="3000" spc="-5" dirty="0"/>
              <a:t>code</a:t>
            </a:r>
            <a:endParaRPr sz="3000"/>
          </a:p>
        </p:txBody>
      </p:sp>
      <p:sp>
        <p:nvSpPr>
          <p:cNvPr id="6" name="object 6"/>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7" name="object 7"/>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8" name="object 8"/>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9" name="object 9"/>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42</a:t>
            </a:r>
            <a:endParaRPr sz="2000">
              <a:latin typeface="Arial"/>
              <a:cs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1228447" y="0"/>
            <a:ext cx="5549138" cy="4571990"/>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7" name="object 7"/>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8" name="object 8"/>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43</a:t>
            </a:r>
            <a:endParaRPr sz="2000">
              <a:latin typeface="Arial"/>
              <a:cs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200024" y="902373"/>
            <a:ext cx="8743932" cy="2729144"/>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title"/>
          </p:nvPr>
        </p:nvSpPr>
        <p:spPr>
          <a:prstGeom prst="rect">
            <a:avLst/>
          </a:prstGeom>
        </p:spPr>
        <p:txBody>
          <a:bodyPr vert="horz" wrap="square" lIns="0" tIns="91176" rIns="0" bIns="0" rtlCol="0">
            <a:spAutoFit/>
          </a:bodyPr>
          <a:lstStyle/>
          <a:p>
            <a:pPr marL="219710">
              <a:lnSpc>
                <a:spcPct val="100000"/>
              </a:lnSpc>
            </a:pPr>
            <a:r>
              <a:rPr sz="3000" spc="-5" dirty="0"/>
              <a:t>Recurrent Networks offer a lot of</a:t>
            </a:r>
            <a:r>
              <a:rPr sz="3000" spc="60" dirty="0"/>
              <a:t> </a:t>
            </a:r>
            <a:r>
              <a:rPr sz="3000" spc="-5" dirty="0"/>
              <a:t>flexibility:</a:t>
            </a:r>
            <a:endParaRPr sz="3000"/>
          </a:p>
        </p:txBody>
      </p:sp>
      <p:sp>
        <p:nvSpPr>
          <p:cNvPr id="6" name="object 6"/>
          <p:cNvSpPr/>
          <p:nvPr/>
        </p:nvSpPr>
        <p:spPr>
          <a:xfrm>
            <a:off x="3786992" y="3767167"/>
            <a:ext cx="288290" cy="342265"/>
          </a:xfrm>
          <a:custGeom>
            <a:avLst/>
            <a:gdLst/>
            <a:ahLst/>
            <a:cxnLst/>
            <a:rect l="l" t="t" r="r" b="b"/>
            <a:pathLst>
              <a:path w="288289" h="342264">
                <a:moveTo>
                  <a:pt x="287874" y="341874"/>
                </a:moveTo>
                <a:lnTo>
                  <a:pt x="0" y="0"/>
                </a:lnTo>
              </a:path>
            </a:pathLst>
          </a:custGeom>
          <a:ln w="19049">
            <a:solidFill>
              <a:srgbClr val="666666"/>
            </a:solidFill>
          </a:ln>
        </p:spPr>
        <p:txBody>
          <a:bodyPr wrap="square" lIns="0" tIns="0" rIns="0" bIns="0" rtlCol="0"/>
          <a:lstStyle/>
          <a:p>
            <a:endParaRPr/>
          </a:p>
        </p:txBody>
      </p:sp>
      <p:sp>
        <p:nvSpPr>
          <p:cNvPr id="7" name="object 7"/>
          <p:cNvSpPr/>
          <p:nvPr/>
        </p:nvSpPr>
        <p:spPr>
          <a:xfrm>
            <a:off x="3731317" y="3701042"/>
            <a:ext cx="80010" cy="86995"/>
          </a:xfrm>
          <a:custGeom>
            <a:avLst/>
            <a:gdLst/>
            <a:ahLst/>
            <a:cxnLst/>
            <a:rect l="l" t="t" r="r" b="b"/>
            <a:pathLst>
              <a:path w="80010" h="86995">
                <a:moveTo>
                  <a:pt x="79749" y="45874"/>
                </a:moveTo>
                <a:lnTo>
                  <a:pt x="0" y="0"/>
                </a:lnTo>
                <a:lnTo>
                  <a:pt x="31599" y="86399"/>
                </a:lnTo>
                <a:lnTo>
                  <a:pt x="79749" y="45874"/>
                </a:lnTo>
                <a:close/>
              </a:path>
            </a:pathLst>
          </a:custGeom>
          <a:ln w="19049">
            <a:solidFill>
              <a:srgbClr val="666666"/>
            </a:solidFill>
          </a:ln>
        </p:spPr>
        <p:txBody>
          <a:bodyPr wrap="square" lIns="0" tIns="0" rIns="0" bIns="0" rtlCol="0"/>
          <a:lstStyle/>
          <a:p>
            <a:endParaRPr/>
          </a:p>
        </p:txBody>
      </p:sp>
      <p:sp>
        <p:nvSpPr>
          <p:cNvPr id="8" name="object 8"/>
          <p:cNvSpPr txBox="1"/>
          <p:nvPr/>
        </p:nvSpPr>
        <p:spPr>
          <a:xfrm>
            <a:off x="4275894" y="3861769"/>
            <a:ext cx="3270250" cy="561340"/>
          </a:xfrm>
          <a:prstGeom prst="rect">
            <a:avLst/>
          </a:prstGeom>
        </p:spPr>
        <p:txBody>
          <a:bodyPr vert="horz" wrap="square" lIns="0" tIns="0" rIns="0" bIns="0" rtlCol="0">
            <a:spAutoFit/>
          </a:bodyPr>
          <a:lstStyle/>
          <a:p>
            <a:pPr marL="12700">
              <a:lnSpc>
                <a:spcPct val="100000"/>
              </a:lnSpc>
            </a:pPr>
            <a:r>
              <a:rPr sz="1800" spc="-5" dirty="0">
                <a:latin typeface="Arial"/>
                <a:cs typeface="Arial"/>
              </a:rPr>
              <a:t>e.g. </a:t>
            </a:r>
            <a:r>
              <a:rPr sz="1800" b="1" spc="-5" dirty="0">
                <a:latin typeface="Arial"/>
                <a:cs typeface="Arial"/>
              </a:rPr>
              <a:t>Sentiment</a:t>
            </a:r>
            <a:r>
              <a:rPr sz="1800" b="1" spc="10" dirty="0">
                <a:latin typeface="Arial"/>
                <a:cs typeface="Arial"/>
              </a:rPr>
              <a:t> </a:t>
            </a:r>
            <a:r>
              <a:rPr sz="1800" b="1" spc="-5" dirty="0">
                <a:latin typeface="Arial"/>
                <a:cs typeface="Arial"/>
              </a:rPr>
              <a:t>Classification</a:t>
            </a:r>
            <a:endParaRPr sz="1800">
              <a:latin typeface="Arial"/>
              <a:cs typeface="Arial"/>
            </a:endParaRPr>
          </a:p>
          <a:p>
            <a:pPr marL="12700">
              <a:lnSpc>
                <a:spcPct val="100000"/>
              </a:lnSpc>
              <a:spcBef>
                <a:spcPts val="15"/>
              </a:spcBef>
            </a:pPr>
            <a:r>
              <a:rPr sz="1800" spc="-5" dirty="0">
                <a:latin typeface="Arial"/>
                <a:cs typeface="Arial"/>
              </a:rPr>
              <a:t>sequence of words -&gt;</a:t>
            </a:r>
            <a:r>
              <a:rPr sz="1800" spc="10" dirty="0">
                <a:latin typeface="Arial"/>
                <a:cs typeface="Arial"/>
              </a:rPr>
              <a:t> </a:t>
            </a:r>
            <a:r>
              <a:rPr sz="1800" spc="-5" dirty="0">
                <a:latin typeface="Arial"/>
                <a:cs typeface="Arial"/>
              </a:rPr>
              <a:t>sentiment</a:t>
            </a:r>
            <a:endParaRPr sz="1800">
              <a:latin typeface="Arial"/>
              <a:cs typeface="Arial"/>
            </a:endParaRP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7021161" y="4737560"/>
            <a:ext cx="16700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8</a:t>
            </a:r>
            <a:endParaRPr sz="2000">
              <a:latin typeface="Arial"/>
              <a:cs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1077722" y="48574"/>
            <a:ext cx="6287512" cy="4556915"/>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7" name="object 7"/>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8" name="object 8"/>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44</a:t>
            </a:r>
            <a:endParaRPr sz="2000">
              <a:latin typeface="Arial"/>
              <a:cs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94812" y="1766571"/>
            <a:ext cx="8954344" cy="1610321"/>
          </a:xfrm>
          <a:prstGeom prst="rect">
            <a:avLst/>
          </a:prstGeom>
          <a:blipFill>
            <a:blip r:embed="rId3" cstate="print"/>
            <a:stretch>
              <a:fillRect/>
            </a:stretch>
          </a:blipFill>
        </p:spPr>
        <p:txBody>
          <a:bodyPr wrap="square" lIns="0" tIns="0" rIns="0" bIns="0" rtlCol="0"/>
          <a:lstStyle/>
          <a:p>
            <a:endParaRPr/>
          </a:p>
        </p:txBody>
      </p:sp>
      <p:sp>
        <p:nvSpPr>
          <p:cNvPr id="5" name="object 5"/>
          <p:cNvSpPr txBox="1">
            <a:spLocks noGrp="1"/>
          </p:cNvSpPr>
          <p:nvPr>
            <p:ph type="title"/>
          </p:nvPr>
        </p:nvSpPr>
        <p:spPr>
          <a:xfrm>
            <a:off x="1166768" y="317385"/>
            <a:ext cx="6577965" cy="556895"/>
          </a:xfrm>
          <a:prstGeom prst="rect">
            <a:avLst/>
          </a:prstGeom>
        </p:spPr>
        <p:txBody>
          <a:bodyPr vert="horz" wrap="square" lIns="0" tIns="0" rIns="0" bIns="0" rtlCol="0">
            <a:spAutoFit/>
          </a:bodyPr>
          <a:lstStyle/>
          <a:p>
            <a:pPr marL="12700">
              <a:lnSpc>
                <a:spcPct val="100000"/>
              </a:lnSpc>
              <a:tabLst>
                <a:tab pos="2983230" algn="l"/>
              </a:tabLst>
            </a:pPr>
            <a:r>
              <a:rPr spc="-5" dirty="0"/>
              <a:t>Searching</a:t>
            </a:r>
            <a:r>
              <a:rPr spc="10" dirty="0"/>
              <a:t> </a:t>
            </a:r>
            <a:r>
              <a:rPr spc="-5" dirty="0"/>
              <a:t>for	interpretable</a:t>
            </a:r>
            <a:r>
              <a:rPr spc="-30" dirty="0"/>
              <a:t> </a:t>
            </a:r>
            <a:r>
              <a:rPr spc="-5" dirty="0"/>
              <a:t>cells</a:t>
            </a:r>
          </a:p>
        </p:txBody>
      </p:sp>
      <p:sp>
        <p:nvSpPr>
          <p:cNvPr id="7" name="object 7"/>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9" name="object 9"/>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0" name="object 10"/>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45</a:t>
            </a:r>
            <a:endParaRPr sz="2000">
              <a:latin typeface="Arial"/>
              <a:cs typeface="Arial"/>
            </a:endParaRPr>
          </a:p>
        </p:txBody>
      </p:sp>
      <p:sp>
        <p:nvSpPr>
          <p:cNvPr id="6" name="object 6"/>
          <p:cNvSpPr txBox="1"/>
          <p:nvPr/>
        </p:nvSpPr>
        <p:spPr>
          <a:xfrm>
            <a:off x="167849" y="4223550"/>
            <a:ext cx="7778115" cy="224790"/>
          </a:xfrm>
          <a:prstGeom prst="rect">
            <a:avLst/>
          </a:prstGeom>
        </p:spPr>
        <p:txBody>
          <a:bodyPr vert="horz" wrap="square" lIns="0" tIns="0" rIns="0" bIns="0" rtlCol="0">
            <a:spAutoFit/>
          </a:bodyPr>
          <a:lstStyle/>
          <a:p>
            <a:pPr marL="12700">
              <a:lnSpc>
                <a:spcPct val="100000"/>
              </a:lnSpc>
            </a:pPr>
            <a:r>
              <a:rPr sz="1400" i="1" spc="-5" dirty="0">
                <a:latin typeface="Arial"/>
                <a:cs typeface="Arial"/>
              </a:rPr>
              <a:t>[Visualizing and Understanding Recurrent Networks, Andrej Karpathy*, Justin Johnson*, Li</a:t>
            </a:r>
            <a:r>
              <a:rPr sz="1400" i="1" spc="295" dirty="0">
                <a:latin typeface="Arial"/>
                <a:cs typeface="Arial"/>
              </a:rPr>
              <a:t> </a:t>
            </a:r>
            <a:r>
              <a:rPr sz="1400" i="1" spc="-5" dirty="0">
                <a:latin typeface="Arial"/>
                <a:cs typeface="Arial"/>
              </a:rPr>
              <a:t>Fei-Fei]</a:t>
            </a:r>
            <a:endParaRPr sz="1400">
              <a:latin typeface="Arial"/>
              <a:cs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105862" y="1809896"/>
            <a:ext cx="8932257" cy="1255147"/>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046390" y="3934673"/>
            <a:ext cx="2650490" cy="375920"/>
          </a:xfrm>
          <a:prstGeom prst="rect">
            <a:avLst/>
          </a:prstGeom>
        </p:spPr>
        <p:txBody>
          <a:bodyPr vert="horz" wrap="square" lIns="0" tIns="0" rIns="0" bIns="0" rtlCol="0">
            <a:spAutoFit/>
          </a:bodyPr>
          <a:lstStyle/>
          <a:p>
            <a:pPr marL="12700">
              <a:lnSpc>
                <a:spcPct val="100000"/>
              </a:lnSpc>
            </a:pPr>
            <a:r>
              <a:rPr sz="2400" spc="-5" dirty="0">
                <a:latin typeface="Arial"/>
                <a:cs typeface="Arial"/>
              </a:rPr>
              <a:t>quote detection</a:t>
            </a:r>
            <a:r>
              <a:rPr sz="2400" spc="-30" dirty="0">
                <a:latin typeface="Arial"/>
                <a:cs typeface="Arial"/>
              </a:rPr>
              <a:t> </a:t>
            </a:r>
            <a:r>
              <a:rPr sz="2400" spc="-5" dirty="0">
                <a:latin typeface="Arial"/>
                <a:cs typeface="Arial"/>
              </a:rPr>
              <a:t>cell</a:t>
            </a:r>
            <a:endParaRPr sz="2400">
              <a:latin typeface="Arial"/>
              <a:cs typeface="Arial"/>
            </a:endParaRPr>
          </a:p>
        </p:txBody>
      </p:sp>
      <p:sp>
        <p:nvSpPr>
          <p:cNvPr id="7" name="object 7"/>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9" name="object 9"/>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0" name="object 10"/>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46</a:t>
            </a:r>
            <a:endParaRPr sz="2000">
              <a:latin typeface="Arial"/>
              <a:cs typeface="Arial"/>
            </a:endParaRPr>
          </a:p>
        </p:txBody>
      </p:sp>
      <p:sp>
        <p:nvSpPr>
          <p:cNvPr id="6" name="object 6"/>
          <p:cNvSpPr txBox="1">
            <a:spLocks noGrp="1"/>
          </p:cNvSpPr>
          <p:nvPr>
            <p:ph type="title"/>
          </p:nvPr>
        </p:nvSpPr>
        <p:spPr>
          <a:xfrm>
            <a:off x="1166768" y="317385"/>
            <a:ext cx="6577965" cy="556895"/>
          </a:xfrm>
          <a:prstGeom prst="rect">
            <a:avLst/>
          </a:prstGeom>
        </p:spPr>
        <p:txBody>
          <a:bodyPr vert="horz" wrap="square" lIns="0" tIns="0" rIns="0" bIns="0" rtlCol="0">
            <a:spAutoFit/>
          </a:bodyPr>
          <a:lstStyle/>
          <a:p>
            <a:pPr marL="12700">
              <a:lnSpc>
                <a:spcPct val="100000"/>
              </a:lnSpc>
              <a:tabLst>
                <a:tab pos="2983230" algn="l"/>
              </a:tabLst>
            </a:pPr>
            <a:r>
              <a:rPr spc="-5" dirty="0"/>
              <a:t>Searching</a:t>
            </a:r>
            <a:r>
              <a:rPr spc="10" dirty="0"/>
              <a:t> </a:t>
            </a:r>
            <a:r>
              <a:rPr spc="-5" dirty="0"/>
              <a:t>for	interpretable</a:t>
            </a:r>
            <a:r>
              <a:rPr spc="-30" dirty="0"/>
              <a:t> </a:t>
            </a:r>
            <a:r>
              <a:rPr spc="-5" dirty="0"/>
              <a:t>cells</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297124" y="1402072"/>
            <a:ext cx="8660182" cy="2044445"/>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046390" y="3934673"/>
            <a:ext cx="3107055" cy="375920"/>
          </a:xfrm>
          <a:prstGeom prst="rect">
            <a:avLst/>
          </a:prstGeom>
        </p:spPr>
        <p:txBody>
          <a:bodyPr vert="horz" wrap="square" lIns="0" tIns="0" rIns="0" bIns="0" rtlCol="0">
            <a:spAutoFit/>
          </a:bodyPr>
          <a:lstStyle/>
          <a:p>
            <a:pPr marL="12700">
              <a:lnSpc>
                <a:spcPct val="100000"/>
              </a:lnSpc>
            </a:pPr>
            <a:r>
              <a:rPr sz="2400" spc="-5" dirty="0">
                <a:latin typeface="Arial"/>
                <a:cs typeface="Arial"/>
              </a:rPr>
              <a:t>line length tracking</a:t>
            </a:r>
            <a:r>
              <a:rPr sz="2400" spc="-10" dirty="0">
                <a:latin typeface="Arial"/>
                <a:cs typeface="Arial"/>
              </a:rPr>
              <a:t> </a:t>
            </a:r>
            <a:r>
              <a:rPr sz="2400" spc="-5" dirty="0">
                <a:latin typeface="Arial"/>
                <a:cs typeface="Arial"/>
              </a:rPr>
              <a:t>cell</a:t>
            </a:r>
            <a:endParaRPr sz="2400">
              <a:latin typeface="Arial"/>
              <a:cs typeface="Arial"/>
            </a:endParaRPr>
          </a:p>
        </p:txBody>
      </p:sp>
      <p:sp>
        <p:nvSpPr>
          <p:cNvPr id="7" name="object 7"/>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9" name="object 9"/>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0" name="object 10"/>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47</a:t>
            </a:r>
            <a:endParaRPr sz="2000">
              <a:latin typeface="Arial"/>
              <a:cs typeface="Arial"/>
            </a:endParaRPr>
          </a:p>
        </p:txBody>
      </p:sp>
      <p:sp>
        <p:nvSpPr>
          <p:cNvPr id="6" name="object 6"/>
          <p:cNvSpPr txBox="1">
            <a:spLocks noGrp="1"/>
          </p:cNvSpPr>
          <p:nvPr>
            <p:ph type="title"/>
          </p:nvPr>
        </p:nvSpPr>
        <p:spPr>
          <a:xfrm>
            <a:off x="1166768" y="317385"/>
            <a:ext cx="6577965" cy="556895"/>
          </a:xfrm>
          <a:prstGeom prst="rect">
            <a:avLst/>
          </a:prstGeom>
        </p:spPr>
        <p:txBody>
          <a:bodyPr vert="horz" wrap="square" lIns="0" tIns="0" rIns="0" bIns="0" rtlCol="0">
            <a:spAutoFit/>
          </a:bodyPr>
          <a:lstStyle/>
          <a:p>
            <a:pPr marL="12700">
              <a:lnSpc>
                <a:spcPct val="100000"/>
              </a:lnSpc>
              <a:tabLst>
                <a:tab pos="2983230" algn="l"/>
              </a:tabLst>
            </a:pPr>
            <a:r>
              <a:rPr spc="-5" dirty="0"/>
              <a:t>Searching</a:t>
            </a:r>
            <a:r>
              <a:rPr spc="10" dirty="0"/>
              <a:t> </a:t>
            </a:r>
            <a:r>
              <a:rPr spc="-5" dirty="0"/>
              <a:t>for	interpretable</a:t>
            </a:r>
            <a:r>
              <a:rPr spc="-30" dirty="0"/>
              <a:t> </a:t>
            </a:r>
            <a:r>
              <a:rPr spc="-5" dirty="0"/>
              <a:t>cells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244474" y="1283697"/>
            <a:ext cx="8899507" cy="2473420"/>
          </a:xfrm>
          <a:prstGeom prst="rect">
            <a:avLst/>
          </a:prstGeom>
          <a:blipFill>
            <a:blip r:embed="rId2" cstate="print"/>
            <a:stretch>
              <a:fillRect/>
            </a:stretch>
          </a:blipFill>
        </p:spPr>
        <p:txBody>
          <a:bodyPr wrap="square" lIns="0" tIns="0" rIns="0" bIns="0" rtlCol="0"/>
          <a:lstStyle/>
          <a:p>
            <a:endParaRPr/>
          </a:p>
        </p:txBody>
      </p:sp>
      <p:sp>
        <p:nvSpPr>
          <p:cNvPr id="5" name="object 5"/>
          <p:cNvSpPr txBox="1"/>
          <p:nvPr/>
        </p:nvSpPr>
        <p:spPr>
          <a:xfrm>
            <a:off x="2699471" y="4103770"/>
            <a:ext cx="2141220" cy="375920"/>
          </a:xfrm>
          <a:prstGeom prst="rect">
            <a:avLst/>
          </a:prstGeom>
        </p:spPr>
        <p:txBody>
          <a:bodyPr vert="horz" wrap="square" lIns="0" tIns="0" rIns="0" bIns="0" rtlCol="0">
            <a:spAutoFit/>
          </a:bodyPr>
          <a:lstStyle/>
          <a:p>
            <a:pPr marL="12700">
              <a:lnSpc>
                <a:spcPct val="100000"/>
              </a:lnSpc>
            </a:pPr>
            <a:r>
              <a:rPr sz="2400" spc="-5" dirty="0">
                <a:latin typeface="Arial"/>
                <a:cs typeface="Arial"/>
              </a:rPr>
              <a:t>if statement</a:t>
            </a:r>
            <a:r>
              <a:rPr sz="2400" spc="-45" dirty="0">
                <a:latin typeface="Arial"/>
                <a:cs typeface="Arial"/>
              </a:rPr>
              <a:t> </a:t>
            </a:r>
            <a:r>
              <a:rPr sz="2400" spc="-5" dirty="0">
                <a:latin typeface="Arial"/>
                <a:cs typeface="Arial"/>
              </a:rPr>
              <a:t>cell</a:t>
            </a:r>
            <a:endParaRPr sz="2400">
              <a:latin typeface="Arial"/>
              <a:cs typeface="Arial"/>
            </a:endParaRPr>
          </a:p>
        </p:txBody>
      </p:sp>
      <p:sp>
        <p:nvSpPr>
          <p:cNvPr id="7" name="object 7"/>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9" name="object 9"/>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0" name="object 10"/>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48</a:t>
            </a:r>
            <a:endParaRPr sz="2000">
              <a:latin typeface="Arial"/>
              <a:cs typeface="Arial"/>
            </a:endParaRPr>
          </a:p>
        </p:txBody>
      </p:sp>
      <p:sp>
        <p:nvSpPr>
          <p:cNvPr id="6" name="object 6"/>
          <p:cNvSpPr txBox="1">
            <a:spLocks noGrp="1"/>
          </p:cNvSpPr>
          <p:nvPr>
            <p:ph type="title"/>
          </p:nvPr>
        </p:nvSpPr>
        <p:spPr>
          <a:xfrm>
            <a:off x="1166768" y="317385"/>
            <a:ext cx="6577965" cy="556895"/>
          </a:xfrm>
          <a:prstGeom prst="rect">
            <a:avLst/>
          </a:prstGeom>
        </p:spPr>
        <p:txBody>
          <a:bodyPr vert="horz" wrap="square" lIns="0" tIns="0" rIns="0" bIns="0" rtlCol="0">
            <a:spAutoFit/>
          </a:bodyPr>
          <a:lstStyle/>
          <a:p>
            <a:pPr marL="12700">
              <a:lnSpc>
                <a:spcPct val="100000"/>
              </a:lnSpc>
              <a:tabLst>
                <a:tab pos="2983230" algn="l"/>
              </a:tabLst>
            </a:pPr>
            <a:r>
              <a:rPr spc="-5" dirty="0"/>
              <a:t>Searching</a:t>
            </a:r>
            <a:r>
              <a:rPr spc="10" dirty="0"/>
              <a:t> </a:t>
            </a:r>
            <a:r>
              <a:rPr spc="-5" dirty="0"/>
              <a:t>for	interpretable</a:t>
            </a:r>
            <a:r>
              <a:rPr spc="-30" dirty="0"/>
              <a:t> </a:t>
            </a:r>
            <a:r>
              <a:rPr spc="-5" dirty="0"/>
              <a:t>cells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719716" y="894398"/>
            <a:ext cx="7503359" cy="3446618"/>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510798" y="776470"/>
            <a:ext cx="4622165" cy="332740"/>
          </a:xfrm>
          <a:custGeom>
            <a:avLst/>
            <a:gdLst/>
            <a:ahLst/>
            <a:cxnLst/>
            <a:rect l="l" t="t" r="r" b="b"/>
            <a:pathLst>
              <a:path w="4622165" h="332740">
                <a:moveTo>
                  <a:pt x="0" y="0"/>
                </a:moveTo>
                <a:lnTo>
                  <a:pt x="4621790" y="0"/>
                </a:lnTo>
                <a:lnTo>
                  <a:pt x="4621790" y="332699"/>
                </a:lnTo>
                <a:lnTo>
                  <a:pt x="0" y="332699"/>
                </a:lnTo>
                <a:lnTo>
                  <a:pt x="0" y="0"/>
                </a:lnTo>
                <a:close/>
              </a:path>
            </a:pathLst>
          </a:custGeom>
          <a:solidFill>
            <a:srgbClr val="FFFFFF"/>
          </a:solidFill>
        </p:spPr>
        <p:txBody>
          <a:bodyPr wrap="square" lIns="0" tIns="0" rIns="0" bIns="0" rtlCol="0"/>
          <a:lstStyle/>
          <a:p>
            <a:endParaRPr/>
          </a:p>
        </p:txBody>
      </p:sp>
      <p:sp>
        <p:nvSpPr>
          <p:cNvPr id="6" name="object 6"/>
          <p:cNvSpPr txBox="1"/>
          <p:nvPr/>
        </p:nvSpPr>
        <p:spPr>
          <a:xfrm>
            <a:off x="5322051" y="3867189"/>
            <a:ext cx="2667000" cy="375920"/>
          </a:xfrm>
          <a:prstGeom prst="rect">
            <a:avLst/>
          </a:prstGeom>
        </p:spPr>
        <p:txBody>
          <a:bodyPr vert="horz" wrap="square" lIns="0" tIns="0" rIns="0" bIns="0" rtlCol="0">
            <a:spAutoFit/>
          </a:bodyPr>
          <a:lstStyle/>
          <a:p>
            <a:pPr marL="12700">
              <a:lnSpc>
                <a:spcPct val="100000"/>
              </a:lnSpc>
            </a:pPr>
            <a:r>
              <a:rPr sz="2400" spc="-5" dirty="0">
                <a:latin typeface="Arial"/>
                <a:cs typeface="Arial"/>
              </a:rPr>
              <a:t>quote/comment</a:t>
            </a:r>
            <a:r>
              <a:rPr sz="2400" spc="-30" dirty="0">
                <a:latin typeface="Arial"/>
                <a:cs typeface="Arial"/>
              </a:rPr>
              <a:t> </a:t>
            </a:r>
            <a:r>
              <a:rPr sz="2400" spc="-5" dirty="0">
                <a:latin typeface="Arial"/>
                <a:cs typeface="Arial"/>
              </a:rPr>
              <a:t>cell</a:t>
            </a:r>
            <a:endParaRPr sz="2400">
              <a:latin typeface="Arial"/>
              <a:cs typeface="Arial"/>
            </a:endParaRPr>
          </a:p>
        </p:txBody>
      </p:sp>
      <p:sp>
        <p:nvSpPr>
          <p:cNvPr id="8" name="object 8"/>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1" name="object 11"/>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49</a:t>
            </a:r>
            <a:endParaRPr sz="2000">
              <a:latin typeface="Arial"/>
              <a:cs typeface="Arial"/>
            </a:endParaRPr>
          </a:p>
        </p:txBody>
      </p:sp>
      <p:sp>
        <p:nvSpPr>
          <p:cNvPr id="7" name="object 7"/>
          <p:cNvSpPr txBox="1">
            <a:spLocks noGrp="1"/>
          </p:cNvSpPr>
          <p:nvPr>
            <p:ph type="title"/>
          </p:nvPr>
        </p:nvSpPr>
        <p:spPr>
          <a:xfrm>
            <a:off x="1345971" y="166660"/>
            <a:ext cx="6577965" cy="556895"/>
          </a:xfrm>
          <a:prstGeom prst="rect">
            <a:avLst/>
          </a:prstGeom>
        </p:spPr>
        <p:txBody>
          <a:bodyPr vert="horz" wrap="square" lIns="0" tIns="0" rIns="0" bIns="0" rtlCol="0">
            <a:spAutoFit/>
          </a:bodyPr>
          <a:lstStyle/>
          <a:p>
            <a:pPr marL="12700">
              <a:lnSpc>
                <a:spcPct val="100000"/>
              </a:lnSpc>
              <a:tabLst>
                <a:tab pos="2983230" algn="l"/>
              </a:tabLst>
            </a:pPr>
            <a:r>
              <a:rPr spc="-5" dirty="0"/>
              <a:t>Searching</a:t>
            </a:r>
            <a:r>
              <a:rPr spc="10" dirty="0"/>
              <a:t> </a:t>
            </a:r>
            <a:r>
              <a:rPr spc="-5" dirty="0"/>
              <a:t>for	interpretable</a:t>
            </a:r>
            <a:r>
              <a:rPr spc="-30" dirty="0"/>
              <a:t> </a:t>
            </a:r>
            <a:r>
              <a:rPr spc="-5" dirty="0"/>
              <a:t>cells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126099" y="1573121"/>
            <a:ext cx="8805332" cy="1847096"/>
          </a:xfrm>
          <a:prstGeom prst="rect">
            <a:avLst/>
          </a:prstGeom>
          <a:blipFill>
            <a:blip r:embed="rId2" cstate="print"/>
            <a:stretch>
              <a:fillRect/>
            </a:stretch>
          </a:blipFill>
        </p:spPr>
        <p:txBody>
          <a:bodyPr wrap="square" lIns="0" tIns="0" rIns="0" bIns="0" rtlCol="0"/>
          <a:lstStyle/>
          <a:p>
            <a:endParaRPr/>
          </a:p>
        </p:txBody>
      </p:sp>
      <p:sp>
        <p:nvSpPr>
          <p:cNvPr id="5" name="object 5"/>
          <p:cNvSpPr txBox="1"/>
          <p:nvPr/>
        </p:nvSpPr>
        <p:spPr>
          <a:xfrm>
            <a:off x="5289637" y="4135374"/>
            <a:ext cx="2075180" cy="375920"/>
          </a:xfrm>
          <a:prstGeom prst="rect">
            <a:avLst/>
          </a:prstGeom>
        </p:spPr>
        <p:txBody>
          <a:bodyPr vert="horz" wrap="square" lIns="0" tIns="0" rIns="0" bIns="0" rtlCol="0">
            <a:spAutoFit/>
          </a:bodyPr>
          <a:lstStyle/>
          <a:p>
            <a:pPr marL="12700">
              <a:lnSpc>
                <a:spcPct val="100000"/>
              </a:lnSpc>
            </a:pPr>
            <a:r>
              <a:rPr sz="2400" spc="-5" dirty="0">
                <a:latin typeface="Arial"/>
                <a:cs typeface="Arial"/>
              </a:rPr>
              <a:t>code depth</a:t>
            </a:r>
            <a:r>
              <a:rPr sz="2400" spc="-50" dirty="0">
                <a:latin typeface="Arial"/>
                <a:cs typeface="Arial"/>
              </a:rPr>
              <a:t> </a:t>
            </a:r>
            <a:r>
              <a:rPr sz="2400" spc="-5" dirty="0">
                <a:latin typeface="Arial"/>
                <a:cs typeface="Arial"/>
              </a:rPr>
              <a:t>cell</a:t>
            </a:r>
            <a:endParaRPr sz="2400">
              <a:latin typeface="Arial"/>
              <a:cs typeface="Arial"/>
            </a:endParaRPr>
          </a:p>
        </p:txBody>
      </p:sp>
      <p:sp>
        <p:nvSpPr>
          <p:cNvPr id="7" name="object 7"/>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9" name="object 9"/>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0" name="object 10"/>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50</a:t>
            </a:r>
            <a:endParaRPr sz="2000">
              <a:latin typeface="Arial"/>
              <a:cs typeface="Arial"/>
            </a:endParaRPr>
          </a:p>
        </p:txBody>
      </p:sp>
      <p:sp>
        <p:nvSpPr>
          <p:cNvPr id="6" name="object 6"/>
          <p:cNvSpPr txBox="1">
            <a:spLocks noGrp="1"/>
          </p:cNvSpPr>
          <p:nvPr>
            <p:ph type="title"/>
          </p:nvPr>
        </p:nvSpPr>
        <p:spPr>
          <a:xfrm>
            <a:off x="1166768" y="317385"/>
            <a:ext cx="6577965" cy="556895"/>
          </a:xfrm>
          <a:prstGeom prst="rect">
            <a:avLst/>
          </a:prstGeom>
        </p:spPr>
        <p:txBody>
          <a:bodyPr vert="horz" wrap="square" lIns="0" tIns="0" rIns="0" bIns="0" rtlCol="0">
            <a:spAutoFit/>
          </a:bodyPr>
          <a:lstStyle/>
          <a:p>
            <a:pPr marL="12700">
              <a:lnSpc>
                <a:spcPct val="100000"/>
              </a:lnSpc>
              <a:tabLst>
                <a:tab pos="2983230" algn="l"/>
              </a:tabLst>
            </a:pPr>
            <a:r>
              <a:rPr spc="-5" dirty="0"/>
              <a:t>Searching</a:t>
            </a:r>
            <a:r>
              <a:rPr spc="10" dirty="0"/>
              <a:t> </a:t>
            </a:r>
            <a:r>
              <a:rPr spc="-5" dirty="0"/>
              <a:t>for	interpretable</a:t>
            </a:r>
            <a:r>
              <a:rPr spc="-30" dirty="0"/>
              <a:t> </a:t>
            </a:r>
            <a:r>
              <a:rPr spc="-5" dirty="0"/>
              <a:t>cells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2320447" y="783398"/>
            <a:ext cx="4503088" cy="2567719"/>
          </a:xfrm>
          <a:prstGeom prst="rect">
            <a:avLst/>
          </a:prstGeom>
          <a:blipFill>
            <a:blip r:embed="rId2" cstate="print"/>
            <a:stretch>
              <a:fillRect/>
            </a:stretch>
          </a:blipFill>
        </p:spPr>
        <p:txBody>
          <a:bodyPr wrap="square" lIns="0" tIns="0" rIns="0" bIns="0" rtlCol="0"/>
          <a:lstStyle/>
          <a:p>
            <a:endParaRPr/>
          </a:p>
        </p:txBody>
      </p:sp>
      <p:sp>
        <p:nvSpPr>
          <p:cNvPr id="5" name="object 5"/>
          <p:cNvSpPr txBox="1"/>
          <p:nvPr/>
        </p:nvSpPr>
        <p:spPr>
          <a:xfrm>
            <a:off x="299124" y="3429729"/>
            <a:ext cx="7897495" cy="1062990"/>
          </a:xfrm>
          <a:prstGeom prst="rect">
            <a:avLst/>
          </a:prstGeom>
        </p:spPr>
        <p:txBody>
          <a:bodyPr vert="horz" wrap="square" lIns="0" tIns="0" rIns="0" bIns="0" rtlCol="0">
            <a:spAutoFit/>
          </a:bodyPr>
          <a:lstStyle/>
          <a:p>
            <a:pPr marL="12700">
              <a:lnSpc>
                <a:spcPts val="1664"/>
              </a:lnSpc>
            </a:pPr>
            <a:r>
              <a:rPr sz="1400" spc="-5" dirty="0">
                <a:latin typeface="Arial"/>
                <a:cs typeface="Arial"/>
              </a:rPr>
              <a:t>Explain Images with Multimodal Recurrent Neural Networks, Mao et</a:t>
            </a:r>
            <a:r>
              <a:rPr sz="1400" spc="170" dirty="0">
                <a:latin typeface="Arial"/>
                <a:cs typeface="Arial"/>
              </a:rPr>
              <a:t> </a:t>
            </a:r>
            <a:r>
              <a:rPr sz="1400" spc="-5" dirty="0">
                <a:latin typeface="Arial"/>
                <a:cs typeface="Arial"/>
              </a:rPr>
              <a:t>al.</a:t>
            </a:r>
            <a:endParaRPr sz="1400">
              <a:latin typeface="Arial"/>
              <a:cs typeface="Arial"/>
            </a:endParaRPr>
          </a:p>
          <a:p>
            <a:pPr marL="12700" marR="676910">
              <a:lnSpc>
                <a:spcPts val="1650"/>
              </a:lnSpc>
              <a:spcBef>
                <a:spcPts val="65"/>
              </a:spcBef>
            </a:pPr>
            <a:r>
              <a:rPr sz="1400" spc="-5" dirty="0">
                <a:latin typeface="Arial"/>
                <a:cs typeface="Arial"/>
              </a:rPr>
              <a:t>Deep Visual-Semantic Alignments for Generating Image Descriptions, Karpathy and Fei-Fei  Show and Tell: A Neural Image Caption Generator, Vinyals et</a:t>
            </a:r>
            <a:r>
              <a:rPr sz="1400" spc="135" dirty="0">
                <a:latin typeface="Arial"/>
                <a:cs typeface="Arial"/>
              </a:rPr>
              <a:t> </a:t>
            </a:r>
            <a:r>
              <a:rPr sz="1400" spc="-5" dirty="0">
                <a:latin typeface="Arial"/>
                <a:cs typeface="Arial"/>
              </a:rPr>
              <a:t>al.</a:t>
            </a:r>
            <a:endParaRPr sz="1400">
              <a:latin typeface="Arial"/>
              <a:cs typeface="Arial"/>
            </a:endParaRPr>
          </a:p>
          <a:p>
            <a:pPr marL="12700" marR="5080">
              <a:lnSpc>
                <a:spcPts val="1650"/>
              </a:lnSpc>
            </a:pPr>
            <a:r>
              <a:rPr sz="1400" spc="-5" dirty="0">
                <a:latin typeface="Arial"/>
                <a:cs typeface="Arial"/>
              </a:rPr>
              <a:t>Long-term Recurrent Convolutional Networks for Visual Recognition and Description, Donahue et al.  Learning a Recurrent Visual Representation for Image Caption Generation, Chen and</a:t>
            </a:r>
            <a:r>
              <a:rPr sz="1400" spc="254" dirty="0">
                <a:latin typeface="Arial"/>
                <a:cs typeface="Arial"/>
              </a:rPr>
              <a:t> </a:t>
            </a:r>
            <a:r>
              <a:rPr sz="1400" spc="-5" dirty="0">
                <a:latin typeface="Arial"/>
                <a:cs typeface="Arial"/>
              </a:rPr>
              <a:t>Zitnick</a:t>
            </a:r>
            <a:endParaRPr sz="1400">
              <a:latin typeface="Arial"/>
              <a:cs typeface="Arial"/>
            </a:endParaRPr>
          </a:p>
        </p:txBody>
      </p:sp>
      <p:sp>
        <p:nvSpPr>
          <p:cNvPr id="7" name="object 7"/>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9" name="object 9"/>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0" name="object 10"/>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51</a:t>
            </a:r>
            <a:endParaRPr sz="2000">
              <a:latin typeface="Arial"/>
              <a:cs typeface="Arial"/>
            </a:endParaRPr>
          </a:p>
        </p:txBody>
      </p:sp>
      <p:sp>
        <p:nvSpPr>
          <p:cNvPr id="6" name="object 6"/>
          <p:cNvSpPr txBox="1">
            <a:spLocks noGrp="1"/>
          </p:cNvSpPr>
          <p:nvPr>
            <p:ph type="title"/>
          </p:nvPr>
        </p:nvSpPr>
        <p:spPr>
          <a:prstGeom prst="rect">
            <a:avLst/>
          </a:prstGeom>
        </p:spPr>
        <p:txBody>
          <a:bodyPr vert="horz" wrap="square" lIns="0" tIns="68951" rIns="0" bIns="0" rtlCol="0">
            <a:spAutoFit/>
          </a:bodyPr>
          <a:lstStyle/>
          <a:p>
            <a:pPr marL="173355">
              <a:lnSpc>
                <a:spcPct val="100000"/>
              </a:lnSpc>
            </a:pPr>
            <a:r>
              <a:rPr sz="3000" spc="-5" dirty="0"/>
              <a:t>Image</a:t>
            </a:r>
            <a:r>
              <a:rPr sz="3000" spc="-45" dirty="0"/>
              <a:t> </a:t>
            </a:r>
            <a:r>
              <a:rPr sz="3000" spc="-5" dirty="0"/>
              <a:t>Captioning</a:t>
            </a:r>
            <a:endParaRPr sz="30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1469497" y="758025"/>
            <a:ext cx="4993089" cy="2847116"/>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1469497" y="2422777"/>
            <a:ext cx="1990725" cy="942340"/>
          </a:xfrm>
          <a:custGeom>
            <a:avLst/>
            <a:gdLst/>
            <a:ahLst/>
            <a:cxnLst/>
            <a:rect l="l" t="t" r="r" b="b"/>
            <a:pathLst>
              <a:path w="1990725" h="942339">
                <a:moveTo>
                  <a:pt x="0" y="0"/>
                </a:moveTo>
                <a:lnTo>
                  <a:pt x="1990195" y="0"/>
                </a:lnTo>
                <a:lnTo>
                  <a:pt x="1990195" y="942290"/>
                </a:lnTo>
                <a:lnTo>
                  <a:pt x="0" y="942290"/>
                </a:lnTo>
                <a:lnTo>
                  <a:pt x="0" y="0"/>
                </a:lnTo>
                <a:close/>
              </a:path>
            </a:pathLst>
          </a:custGeom>
          <a:ln w="76199">
            <a:solidFill>
              <a:srgbClr val="FF0000"/>
            </a:solidFill>
          </a:ln>
        </p:spPr>
        <p:txBody>
          <a:bodyPr wrap="square" lIns="0" tIns="0" rIns="0" bIns="0" rtlCol="0"/>
          <a:lstStyle/>
          <a:p>
            <a:endParaRPr/>
          </a:p>
        </p:txBody>
      </p:sp>
      <p:sp>
        <p:nvSpPr>
          <p:cNvPr id="6" name="object 6"/>
          <p:cNvSpPr/>
          <p:nvPr/>
        </p:nvSpPr>
        <p:spPr>
          <a:xfrm>
            <a:off x="3630267" y="828033"/>
            <a:ext cx="2910840" cy="2817495"/>
          </a:xfrm>
          <a:custGeom>
            <a:avLst/>
            <a:gdLst/>
            <a:ahLst/>
            <a:cxnLst/>
            <a:rect l="l" t="t" r="r" b="b"/>
            <a:pathLst>
              <a:path w="2910840" h="2817495">
                <a:moveTo>
                  <a:pt x="0" y="0"/>
                </a:moveTo>
                <a:lnTo>
                  <a:pt x="2910294" y="0"/>
                </a:lnTo>
                <a:lnTo>
                  <a:pt x="2910294" y="2817284"/>
                </a:lnTo>
                <a:lnTo>
                  <a:pt x="0" y="2817284"/>
                </a:lnTo>
                <a:lnTo>
                  <a:pt x="0" y="0"/>
                </a:lnTo>
                <a:close/>
              </a:path>
            </a:pathLst>
          </a:custGeom>
          <a:ln w="76199">
            <a:solidFill>
              <a:srgbClr val="38751C"/>
            </a:solidFill>
          </a:ln>
        </p:spPr>
        <p:txBody>
          <a:bodyPr wrap="square" lIns="0" tIns="0" rIns="0" bIns="0" rtlCol="0"/>
          <a:lstStyle/>
          <a:p>
            <a:endParaRPr/>
          </a:p>
        </p:txBody>
      </p:sp>
      <p:sp>
        <p:nvSpPr>
          <p:cNvPr id="7" name="object 7"/>
          <p:cNvSpPr txBox="1"/>
          <p:nvPr/>
        </p:nvSpPr>
        <p:spPr>
          <a:xfrm>
            <a:off x="961873" y="3737411"/>
            <a:ext cx="5460365" cy="466090"/>
          </a:xfrm>
          <a:prstGeom prst="rect">
            <a:avLst/>
          </a:prstGeom>
        </p:spPr>
        <p:txBody>
          <a:bodyPr vert="horz" wrap="square" lIns="0" tIns="0" rIns="0" bIns="0" rtlCol="0">
            <a:spAutoFit/>
          </a:bodyPr>
          <a:lstStyle/>
          <a:p>
            <a:pPr marL="12700">
              <a:lnSpc>
                <a:spcPct val="100000"/>
              </a:lnSpc>
            </a:pPr>
            <a:r>
              <a:rPr sz="3000" b="1" spc="-5" dirty="0">
                <a:solidFill>
                  <a:srgbClr val="FF0000"/>
                </a:solidFill>
                <a:latin typeface="Arial"/>
                <a:cs typeface="Arial"/>
              </a:rPr>
              <a:t>Convolutional Neural</a:t>
            </a:r>
            <a:r>
              <a:rPr sz="3000" b="1" spc="-15" dirty="0">
                <a:solidFill>
                  <a:srgbClr val="FF0000"/>
                </a:solidFill>
                <a:latin typeface="Arial"/>
                <a:cs typeface="Arial"/>
              </a:rPr>
              <a:t> </a:t>
            </a:r>
            <a:r>
              <a:rPr sz="3000" b="1" spc="-5" dirty="0">
                <a:solidFill>
                  <a:srgbClr val="FF0000"/>
                </a:solidFill>
                <a:latin typeface="Arial"/>
                <a:cs typeface="Arial"/>
              </a:rPr>
              <a:t>Network</a:t>
            </a:r>
            <a:endParaRPr sz="3000">
              <a:latin typeface="Arial"/>
              <a:cs typeface="Arial"/>
            </a:endParaRP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52</a:t>
            </a:r>
            <a:endParaRPr sz="2000">
              <a:latin typeface="Arial"/>
              <a:cs typeface="Arial"/>
            </a:endParaRPr>
          </a:p>
        </p:txBody>
      </p:sp>
      <p:sp>
        <p:nvSpPr>
          <p:cNvPr id="8" name="object 8"/>
          <p:cNvSpPr txBox="1">
            <a:spLocks noGrp="1"/>
          </p:cNvSpPr>
          <p:nvPr>
            <p:ph type="title"/>
          </p:nvPr>
        </p:nvSpPr>
        <p:spPr>
          <a:prstGeom prst="rect">
            <a:avLst/>
          </a:prstGeom>
        </p:spPr>
        <p:txBody>
          <a:bodyPr vert="horz" wrap="square" lIns="0" tIns="155288" rIns="0" bIns="0" rtlCol="0">
            <a:spAutoFit/>
          </a:bodyPr>
          <a:lstStyle/>
          <a:p>
            <a:pPr marL="3463290">
              <a:lnSpc>
                <a:spcPct val="100000"/>
              </a:lnSpc>
            </a:pPr>
            <a:r>
              <a:rPr sz="3000" b="1" spc="-5" dirty="0">
                <a:solidFill>
                  <a:srgbClr val="38751C"/>
                </a:solidFill>
                <a:latin typeface="Arial"/>
                <a:cs typeface="Arial"/>
              </a:rPr>
              <a:t>Recurrent Neural</a:t>
            </a:r>
            <a:r>
              <a:rPr sz="3000" b="1" spc="-20" dirty="0">
                <a:solidFill>
                  <a:srgbClr val="38751C"/>
                </a:solidFill>
                <a:latin typeface="Arial"/>
                <a:cs typeface="Arial"/>
              </a:rPr>
              <a:t> </a:t>
            </a:r>
            <a:r>
              <a:rPr sz="3000" b="1" spc="-5" dirty="0">
                <a:solidFill>
                  <a:srgbClr val="38751C"/>
                </a:solidFill>
                <a:latin typeface="Arial"/>
                <a:cs typeface="Arial"/>
              </a:rPr>
              <a:t>Network</a:t>
            </a:r>
            <a:endParaRPr sz="3000">
              <a:latin typeface="Arial"/>
              <a:cs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270316" y="257399"/>
            <a:ext cx="1885946" cy="1333497"/>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prstGeom prst="rect">
            <a:avLst/>
          </a:prstGeom>
        </p:spPr>
        <p:txBody>
          <a:bodyPr vert="horz" wrap="square" lIns="0" tIns="114097" rIns="0" bIns="0" rtlCol="0">
            <a:spAutoFit/>
          </a:bodyPr>
          <a:lstStyle/>
          <a:p>
            <a:pPr marL="6146800">
              <a:lnSpc>
                <a:spcPct val="100000"/>
              </a:lnSpc>
            </a:pPr>
            <a:r>
              <a:rPr sz="1800" spc="-5" dirty="0">
                <a:solidFill>
                  <a:srgbClr val="0000FF"/>
                </a:solidFill>
              </a:rPr>
              <a:t>test</a:t>
            </a:r>
            <a:r>
              <a:rPr sz="1800" spc="-65" dirty="0">
                <a:solidFill>
                  <a:srgbClr val="0000FF"/>
                </a:solidFill>
              </a:rPr>
              <a:t> </a:t>
            </a:r>
            <a:r>
              <a:rPr sz="1800" spc="-5" dirty="0">
                <a:solidFill>
                  <a:srgbClr val="0000FF"/>
                </a:solidFill>
              </a:rPr>
              <a:t>image</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200024" y="902373"/>
            <a:ext cx="8743932" cy="2729144"/>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title"/>
          </p:nvPr>
        </p:nvSpPr>
        <p:spPr>
          <a:prstGeom prst="rect">
            <a:avLst/>
          </a:prstGeom>
        </p:spPr>
        <p:txBody>
          <a:bodyPr vert="horz" wrap="square" lIns="0" tIns="91176" rIns="0" bIns="0" rtlCol="0">
            <a:spAutoFit/>
          </a:bodyPr>
          <a:lstStyle/>
          <a:p>
            <a:pPr marL="219710">
              <a:lnSpc>
                <a:spcPct val="100000"/>
              </a:lnSpc>
            </a:pPr>
            <a:r>
              <a:rPr sz="3000" spc="-5" dirty="0"/>
              <a:t>Recurrent Networks offer a lot of</a:t>
            </a:r>
            <a:r>
              <a:rPr sz="3000" spc="60" dirty="0"/>
              <a:t> </a:t>
            </a:r>
            <a:r>
              <a:rPr sz="3000" spc="-5" dirty="0"/>
              <a:t>flexibility:</a:t>
            </a:r>
            <a:endParaRPr sz="3000"/>
          </a:p>
        </p:txBody>
      </p:sp>
      <p:sp>
        <p:nvSpPr>
          <p:cNvPr id="6" name="object 6"/>
          <p:cNvSpPr/>
          <p:nvPr/>
        </p:nvSpPr>
        <p:spPr>
          <a:xfrm>
            <a:off x="5464538" y="3819067"/>
            <a:ext cx="102235" cy="327660"/>
          </a:xfrm>
          <a:custGeom>
            <a:avLst/>
            <a:gdLst/>
            <a:ahLst/>
            <a:cxnLst/>
            <a:rect l="l" t="t" r="r" b="b"/>
            <a:pathLst>
              <a:path w="102235" h="327660">
                <a:moveTo>
                  <a:pt x="101699" y="327649"/>
                </a:moveTo>
                <a:lnTo>
                  <a:pt x="0" y="0"/>
                </a:lnTo>
              </a:path>
            </a:pathLst>
          </a:custGeom>
          <a:ln w="19049">
            <a:solidFill>
              <a:srgbClr val="666666"/>
            </a:solidFill>
          </a:ln>
        </p:spPr>
        <p:txBody>
          <a:bodyPr wrap="square" lIns="0" tIns="0" rIns="0" bIns="0" rtlCol="0"/>
          <a:lstStyle/>
          <a:p>
            <a:endParaRPr/>
          </a:p>
        </p:txBody>
      </p:sp>
      <p:sp>
        <p:nvSpPr>
          <p:cNvPr id="7" name="object 7"/>
          <p:cNvSpPr/>
          <p:nvPr/>
        </p:nvSpPr>
        <p:spPr>
          <a:xfrm>
            <a:off x="5434464" y="3736517"/>
            <a:ext cx="60325" cy="92075"/>
          </a:xfrm>
          <a:custGeom>
            <a:avLst/>
            <a:gdLst/>
            <a:ahLst/>
            <a:cxnLst/>
            <a:rect l="l" t="t" r="r" b="b"/>
            <a:pathLst>
              <a:path w="60325" h="92075">
                <a:moveTo>
                  <a:pt x="60124" y="73224"/>
                </a:moveTo>
                <a:lnTo>
                  <a:pt x="4424" y="0"/>
                </a:lnTo>
                <a:lnTo>
                  <a:pt x="0" y="91899"/>
                </a:lnTo>
                <a:lnTo>
                  <a:pt x="60124" y="73224"/>
                </a:lnTo>
                <a:close/>
              </a:path>
            </a:pathLst>
          </a:custGeom>
          <a:ln w="19049">
            <a:solidFill>
              <a:srgbClr val="666666"/>
            </a:solidFill>
          </a:ln>
        </p:spPr>
        <p:txBody>
          <a:bodyPr wrap="square" lIns="0" tIns="0" rIns="0" bIns="0" rtlCol="0"/>
          <a:lstStyle/>
          <a:p>
            <a:endParaRPr/>
          </a:p>
        </p:txBody>
      </p:sp>
      <p:sp>
        <p:nvSpPr>
          <p:cNvPr id="8" name="object 8"/>
          <p:cNvSpPr txBox="1"/>
          <p:nvPr/>
        </p:nvSpPr>
        <p:spPr>
          <a:xfrm>
            <a:off x="5737140" y="3861769"/>
            <a:ext cx="2952115" cy="561340"/>
          </a:xfrm>
          <a:prstGeom prst="rect">
            <a:avLst/>
          </a:prstGeom>
        </p:spPr>
        <p:txBody>
          <a:bodyPr vert="horz" wrap="square" lIns="0" tIns="0" rIns="0" bIns="0" rtlCol="0">
            <a:spAutoFit/>
          </a:bodyPr>
          <a:lstStyle/>
          <a:p>
            <a:pPr marL="12700">
              <a:lnSpc>
                <a:spcPct val="100000"/>
              </a:lnSpc>
            </a:pPr>
            <a:r>
              <a:rPr sz="1800" spc="-5" dirty="0">
                <a:latin typeface="Arial"/>
                <a:cs typeface="Arial"/>
              </a:rPr>
              <a:t>e.g. </a:t>
            </a:r>
            <a:r>
              <a:rPr sz="1800" b="1" spc="-5" dirty="0">
                <a:latin typeface="Arial"/>
                <a:cs typeface="Arial"/>
              </a:rPr>
              <a:t>Machine</a:t>
            </a:r>
            <a:r>
              <a:rPr sz="1800" b="1" spc="-10" dirty="0">
                <a:latin typeface="Arial"/>
                <a:cs typeface="Arial"/>
              </a:rPr>
              <a:t> </a:t>
            </a:r>
            <a:r>
              <a:rPr sz="1800" b="1" spc="-5" dirty="0">
                <a:latin typeface="Arial"/>
                <a:cs typeface="Arial"/>
              </a:rPr>
              <a:t>Translation</a:t>
            </a:r>
            <a:endParaRPr sz="1800">
              <a:latin typeface="Arial"/>
              <a:cs typeface="Arial"/>
            </a:endParaRPr>
          </a:p>
          <a:p>
            <a:pPr marL="12700">
              <a:lnSpc>
                <a:spcPct val="100000"/>
              </a:lnSpc>
              <a:spcBef>
                <a:spcPts val="15"/>
              </a:spcBef>
            </a:pPr>
            <a:r>
              <a:rPr sz="1800" spc="-5" dirty="0">
                <a:latin typeface="Arial"/>
                <a:cs typeface="Arial"/>
              </a:rPr>
              <a:t>seq of words -&gt; seq of words</a:t>
            </a:r>
            <a:endParaRPr sz="1800">
              <a:latin typeface="Arial"/>
              <a:cs typeface="Arial"/>
            </a:endParaRP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7021161" y="4737560"/>
            <a:ext cx="16700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9</a:t>
            </a:r>
            <a:endParaRPr sz="2000">
              <a:latin typeface="Arial"/>
              <a:cs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14097" rIns="0" bIns="0" rtlCol="0">
            <a:spAutoFit/>
          </a:bodyPr>
          <a:lstStyle/>
          <a:p>
            <a:pPr marL="6146800">
              <a:lnSpc>
                <a:spcPct val="100000"/>
              </a:lnSpc>
            </a:pPr>
            <a:r>
              <a:rPr sz="1800" spc="-5" dirty="0">
                <a:solidFill>
                  <a:srgbClr val="0000FF"/>
                </a:solidFill>
              </a:rPr>
              <a:t>test</a:t>
            </a:r>
            <a:r>
              <a:rPr sz="1800" spc="-65" dirty="0">
                <a:solidFill>
                  <a:srgbClr val="0000FF"/>
                </a:solidFill>
              </a:rPr>
              <a:t> </a:t>
            </a:r>
            <a:r>
              <a:rPr sz="1800" spc="-5" dirty="0">
                <a:solidFill>
                  <a:srgbClr val="0000FF"/>
                </a:solidFill>
              </a:rPr>
              <a:t>image</a:t>
            </a:r>
            <a:endParaRPr sz="18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14097" rIns="0" bIns="0" rtlCol="0">
            <a:spAutoFit/>
          </a:bodyPr>
          <a:lstStyle/>
          <a:p>
            <a:pPr marL="6146800">
              <a:lnSpc>
                <a:spcPct val="100000"/>
              </a:lnSpc>
            </a:pPr>
            <a:r>
              <a:rPr sz="1800" spc="-5" dirty="0">
                <a:solidFill>
                  <a:srgbClr val="0000FF"/>
                </a:solidFill>
              </a:rPr>
              <a:t>test</a:t>
            </a:r>
            <a:r>
              <a:rPr sz="1800" spc="-65" dirty="0">
                <a:solidFill>
                  <a:srgbClr val="0000FF"/>
                </a:solidFill>
              </a:rPr>
              <a:t> </a:t>
            </a:r>
            <a:r>
              <a:rPr sz="1800" spc="-5" dirty="0">
                <a:solidFill>
                  <a:srgbClr val="0000FF"/>
                </a:solidFill>
              </a:rPr>
              <a:t>image</a:t>
            </a:r>
            <a:endParaRPr sz="1800"/>
          </a:p>
        </p:txBody>
      </p:sp>
      <p:sp>
        <p:nvSpPr>
          <p:cNvPr id="3" name="object 3"/>
          <p:cNvSpPr txBox="1"/>
          <p:nvPr/>
        </p:nvSpPr>
        <p:spPr>
          <a:xfrm>
            <a:off x="332674" y="4567490"/>
            <a:ext cx="1123950" cy="521970"/>
          </a:xfrm>
          <a:prstGeom prst="rect">
            <a:avLst/>
          </a:prstGeom>
          <a:solidFill>
            <a:srgbClr val="F4CCCC"/>
          </a:solidFill>
          <a:ln w="19049">
            <a:solidFill>
              <a:srgbClr val="FF0000"/>
            </a:solidFill>
          </a:ln>
        </p:spPr>
        <p:txBody>
          <a:bodyPr vert="horz" wrap="square" lIns="0" tIns="0" rIns="0" bIns="0" rtlCol="0">
            <a:spAutoFit/>
          </a:bodyPr>
          <a:lstStyle/>
          <a:p>
            <a:pPr algn="ctr">
              <a:lnSpc>
                <a:spcPts val="3954"/>
              </a:lnSpc>
            </a:pPr>
            <a:r>
              <a:rPr sz="3600" b="1" spc="-5" dirty="0">
                <a:solidFill>
                  <a:srgbClr val="FF0000"/>
                </a:solidFill>
                <a:latin typeface="Arial"/>
                <a:cs typeface="Arial"/>
              </a:rPr>
              <a:t>X</a:t>
            </a:r>
            <a:endParaRPr sz="3600">
              <a:latin typeface="Arial"/>
              <a:cs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10974" y="104999"/>
            <a:ext cx="961148" cy="4933490"/>
          </a:xfrm>
          <a:prstGeom prst="rect">
            <a:avLst/>
          </a:prstGeom>
          <a:blipFill>
            <a:blip r:embed="rId3" cstate="print"/>
            <a:stretch>
              <a:fillRect/>
            </a:stretch>
          </a:blipFill>
        </p:spPr>
        <p:txBody>
          <a:bodyPr wrap="square" lIns="0" tIns="0" rIns="0" bIns="0" rtlCol="0"/>
          <a:lstStyle/>
          <a:p>
            <a:endParaRPr/>
          </a:p>
        </p:txBody>
      </p:sp>
      <p:sp>
        <p:nvSpPr>
          <p:cNvPr id="3" name="object 3"/>
          <p:cNvSpPr/>
          <p:nvPr/>
        </p:nvSpPr>
        <p:spPr>
          <a:xfrm>
            <a:off x="4270316" y="257399"/>
            <a:ext cx="1885946" cy="1333497"/>
          </a:xfrm>
          <a:prstGeom prst="rect">
            <a:avLst/>
          </a:prstGeom>
          <a:blipFill>
            <a:blip r:embed="rId4" cstate="print"/>
            <a:stretch>
              <a:fillRect/>
            </a:stretch>
          </a:blipFill>
        </p:spPr>
        <p:txBody>
          <a:bodyPr wrap="square" lIns="0" tIns="0" rIns="0" bIns="0" rtlCol="0"/>
          <a:lstStyle/>
          <a:p>
            <a:endParaRPr/>
          </a:p>
        </p:txBody>
      </p:sp>
      <p:sp>
        <p:nvSpPr>
          <p:cNvPr id="4" name="object 4"/>
          <p:cNvSpPr/>
          <p:nvPr/>
        </p:nvSpPr>
        <p:spPr>
          <a:xfrm>
            <a:off x="1463097" y="278724"/>
            <a:ext cx="2807970" cy="0"/>
          </a:xfrm>
          <a:custGeom>
            <a:avLst/>
            <a:gdLst/>
            <a:ahLst/>
            <a:cxnLst/>
            <a:rect l="l" t="t" r="r" b="b"/>
            <a:pathLst>
              <a:path w="2807970">
                <a:moveTo>
                  <a:pt x="2807694" y="0"/>
                </a:moveTo>
                <a:lnTo>
                  <a:pt x="0" y="0"/>
                </a:lnTo>
              </a:path>
            </a:pathLst>
          </a:custGeom>
          <a:ln w="19049">
            <a:solidFill>
              <a:srgbClr val="0000FF"/>
            </a:solidFill>
          </a:ln>
        </p:spPr>
        <p:txBody>
          <a:bodyPr wrap="square" lIns="0" tIns="0" rIns="0" bIns="0" rtlCol="0"/>
          <a:lstStyle/>
          <a:p>
            <a:endParaRPr/>
          </a:p>
        </p:txBody>
      </p:sp>
      <p:sp>
        <p:nvSpPr>
          <p:cNvPr id="5" name="object 5"/>
          <p:cNvSpPr/>
          <p:nvPr/>
        </p:nvSpPr>
        <p:spPr>
          <a:xfrm>
            <a:off x="1376647" y="247259"/>
            <a:ext cx="86995" cy="63500"/>
          </a:xfrm>
          <a:custGeom>
            <a:avLst/>
            <a:gdLst/>
            <a:ahLst/>
            <a:cxnLst/>
            <a:rect l="l" t="t" r="r" b="b"/>
            <a:pathLst>
              <a:path w="86994" h="63500">
                <a:moveTo>
                  <a:pt x="86449" y="62930"/>
                </a:moveTo>
                <a:lnTo>
                  <a:pt x="0" y="31465"/>
                </a:lnTo>
                <a:lnTo>
                  <a:pt x="86449" y="0"/>
                </a:lnTo>
                <a:lnTo>
                  <a:pt x="86449" y="62930"/>
                </a:lnTo>
                <a:close/>
              </a:path>
            </a:pathLst>
          </a:custGeom>
          <a:solidFill>
            <a:srgbClr val="0000FF"/>
          </a:solidFill>
        </p:spPr>
        <p:txBody>
          <a:bodyPr wrap="square" lIns="0" tIns="0" rIns="0" bIns="0" rtlCol="0"/>
          <a:lstStyle/>
          <a:p>
            <a:endParaRPr/>
          </a:p>
        </p:txBody>
      </p:sp>
      <p:sp>
        <p:nvSpPr>
          <p:cNvPr id="6" name="object 6"/>
          <p:cNvSpPr/>
          <p:nvPr/>
        </p:nvSpPr>
        <p:spPr>
          <a:xfrm>
            <a:off x="1376647" y="247259"/>
            <a:ext cx="86995" cy="63500"/>
          </a:xfrm>
          <a:custGeom>
            <a:avLst/>
            <a:gdLst/>
            <a:ahLst/>
            <a:cxnLst/>
            <a:rect l="l" t="t" r="r" b="b"/>
            <a:pathLst>
              <a:path w="86994" h="63500">
                <a:moveTo>
                  <a:pt x="86449" y="0"/>
                </a:moveTo>
                <a:lnTo>
                  <a:pt x="0" y="31465"/>
                </a:lnTo>
                <a:lnTo>
                  <a:pt x="86449" y="62930"/>
                </a:lnTo>
                <a:lnTo>
                  <a:pt x="86449" y="0"/>
                </a:lnTo>
                <a:close/>
              </a:path>
            </a:pathLst>
          </a:custGeom>
          <a:ln w="19049">
            <a:solidFill>
              <a:srgbClr val="0000FF"/>
            </a:solidFill>
          </a:ln>
        </p:spPr>
        <p:txBody>
          <a:bodyPr wrap="square" lIns="0" tIns="0" rIns="0" bIns="0" rtlCol="0"/>
          <a:lstStyle/>
          <a:p>
            <a:endParaRPr/>
          </a:p>
        </p:txBody>
      </p:sp>
      <p:sp>
        <p:nvSpPr>
          <p:cNvPr id="7" name="object 7"/>
          <p:cNvSpPr/>
          <p:nvPr/>
        </p:nvSpPr>
        <p:spPr>
          <a:xfrm>
            <a:off x="332674" y="4567490"/>
            <a:ext cx="1123950" cy="521970"/>
          </a:xfrm>
          <a:custGeom>
            <a:avLst/>
            <a:gdLst/>
            <a:ahLst/>
            <a:cxnLst/>
            <a:rect l="l" t="t" r="r" b="b"/>
            <a:pathLst>
              <a:path w="1123950" h="521970">
                <a:moveTo>
                  <a:pt x="0" y="0"/>
                </a:moveTo>
                <a:lnTo>
                  <a:pt x="1123797" y="0"/>
                </a:lnTo>
                <a:lnTo>
                  <a:pt x="1123797" y="521398"/>
                </a:lnTo>
                <a:lnTo>
                  <a:pt x="0" y="521398"/>
                </a:lnTo>
                <a:lnTo>
                  <a:pt x="0" y="0"/>
                </a:lnTo>
                <a:close/>
              </a:path>
            </a:pathLst>
          </a:custGeom>
          <a:solidFill>
            <a:srgbClr val="FFFFFF"/>
          </a:solidFill>
        </p:spPr>
        <p:txBody>
          <a:bodyPr wrap="square" lIns="0" tIns="0" rIns="0" bIns="0" rtlCol="0"/>
          <a:lstStyle/>
          <a:p>
            <a:endParaRPr/>
          </a:p>
        </p:txBody>
      </p:sp>
      <p:sp>
        <p:nvSpPr>
          <p:cNvPr id="8" name="object 8"/>
          <p:cNvSpPr txBox="1">
            <a:spLocks noGrp="1"/>
          </p:cNvSpPr>
          <p:nvPr>
            <p:ph type="title"/>
          </p:nvPr>
        </p:nvSpPr>
        <p:spPr>
          <a:prstGeom prst="rect">
            <a:avLst/>
          </a:prstGeom>
        </p:spPr>
        <p:txBody>
          <a:bodyPr vert="horz" wrap="square" lIns="0" tIns="114097" rIns="0" bIns="0" rtlCol="0">
            <a:spAutoFit/>
          </a:bodyPr>
          <a:lstStyle/>
          <a:p>
            <a:pPr marL="6146800">
              <a:lnSpc>
                <a:spcPct val="100000"/>
              </a:lnSpc>
            </a:pPr>
            <a:r>
              <a:rPr sz="1800" spc="-5" dirty="0">
                <a:solidFill>
                  <a:srgbClr val="0000FF"/>
                </a:solidFill>
              </a:rPr>
              <a:t>test</a:t>
            </a:r>
            <a:r>
              <a:rPr sz="1800" spc="-65" dirty="0">
                <a:solidFill>
                  <a:srgbClr val="0000FF"/>
                </a:solidFill>
              </a:rPr>
              <a:t> </a:t>
            </a:r>
            <a:r>
              <a:rPr sz="1800" spc="-5" dirty="0">
                <a:solidFill>
                  <a:srgbClr val="0000FF"/>
                </a:solidFill>
              </a:rPr>
              <a:t>image</a:t>
            </a:r>
            <a:endParaRPr sz="1800"/>
          </a:p>
        </p:txBody>
      </p:sp>
      <p:sp>
        <p:nvSpPr>
          <p:cNvPr id="9" name="object 9"/>
          <p:cNvSpPr txBox="1"/>
          <p:nvPr/>
        </p:nvSpPr>
        <p:spPr>
          <a:xfrm>
            <a:off x="3076793" y="4041316"/>
            <a:ext cx="459105" cy="769620"/>
          </a:xfrm>
          <a:prstGeom prst="rect">
            <a:avLst/>
          </a:prstGeom>
          <a:solidFill>
            <a:srgbClr val="F2F2F2"/>
          </a:solidFill>
          <a:ln w="19049">
            <a:solidFill>
              <a:srgbClr val="666666"/>
            </a:solidFill>
          </a:ln>
        </p:spPr>
        <p:txBody>
          <a:bodyPr vert="horz" wrap="square" lIns="0" tIns="0" rIns="0" bIns="0" rtlCol="0">
            <a:spAutoFit/>
          </a:bodyPr>
          <a:lstStyle/>
          <a:p>
            <a:pPr>
              <a:lnSpc>
                <a:spcPct val="100000"/>
              </a:lnSpc>
            </a:pPr>
            <a:endParaRPr sz="700">
              <a:latin typeface="Times New Roman"/>
              <a:cs typeface="Times New Roman"/>
            </a:endParaRPr>
          </a:p>
          <a:p>
            <a:pPr>
              <a:lnSpc>
                <a:spcPct val="100000"/>
              </a:lnSpc>
              <a:spcBef>
                <a:spcPts val="20"/>
              </a:spcBef>
            </a:pPr>
            <a:endParaRPr sz="750">
              <a:latin typeface="Times New Roman"/>
              <a:cs typeface="Times New Roman"/>
            </a:endParaRPr>
          </a:p>
          <a:p>
            <a:pPr algn="ctr">
              <a:lnSpc>
                <a:spcPts val="830"/>
              </a:lnSpc>
            </a:pPr>
            <a:r>
              <a:rPr sz="700" dirty="0">
                <a:latin typeface="Arial"/>
                <a:cs typeface="Arial"/>
              </a:rPr>
              <a:t>x0</a:t>
            </a:r>
            <a:endParaRPr sz="700">
              <a:latin typeface="Arial"/>
              <a:cs typeface="Arial"/>
            </a:endParaRPr>
          </a:p>
          <a:p>
            <a:pPr marL="107314" marR="99695" algn="ctr">
              <a:lnSpc>
                <a:spcPts val="819"/>
              </a:lnSpc>
              <a:spcBef>
                <a:spcPts val="35"/>
              </a:spcBef>
            </a:pPr>
            <a:r>
              <a:rPr sz="700" spc="-5" dirty="0">
                <a:latin typeface="Arial"/>
                <a:cs typeface="Arial"/>
              </a:rPr>
              <a:t>&lt;STA  RT&gt;</a:t>
            </a:r>
            <a:endParaRPr sz="700">
              <a:latin typeface="Arial"/>
              <a:cs typeface="Arial"/>
            </a:endParaRPr>
          </a:p>
        </p:txBody>
      </p:sp>
      <p:sp>
        <p:nvSpPr>
          <p:cNvPr id="10" name="object 10"/>
          <p:cNvSpPr txBox="1"/>
          <p:nvPr/>
        </p:nvSpPr>
        <p:spPr>
          <a:xfrm>
            <a:off x="2784072" y="4793228"/>
            <a:ext cx="815340" cy="224790"/>
          </a:xfrm>
          <a:prstGeom prst="rect">
            <a:avLst/>
          </a:prstGeom>
        </p:spPr>
        <p:txBody>
          <a:bodyPr vert="horz" wrap="square" lIns="0" tIns="0" rIns="0" bIns="0" rtlCol="0">
            <a:spAutoFit/>
          </a:bodyPr>
          <a:lstStyle/>
          <a:p>
            <a:pPr marL="12700">
              <a:lnSpc>
                <a:spcPct val="100000"/>
              </a:lnSpc>
            </a:pPr>
            <a:r>
              <a:rPr sz="1400" spc="-5" dirty="0">
                <a:latin typeface="Arial"/>
                <a:cs typeface="Arial"/>
              </a:rPr>
              <a:t>&lt;START&gt;</a:t>
            </a:r>
            <a:endParaRPr sz="1400">
              <a:latin typeface="Arial"/>
              <a:cs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10974" y="104999"/>
            <a:ext cx="961148" cy="4933490"/>
          </a:xfrm>
          <a:prstGeom prst="rect">
            <a:avLst/>
          </a:prstGeom>
          <a:blipFill>
            <a:blip r:embed="rId3" cstate="print"/>
            <a:stretch>
              <a:fillRect/>
            </a:stretch>
          </a:blipFill>
        </p:spPr>
        <p:txBody>
          <a:bodyPr wrap="square" lIns="0" tIns="0" rIns="0" bIns="0" rtlCol="0"/>
          <a:lstStyle/>
          <a:p>
            <a:endParaRPr/>
          </a:p>
        </p:txBody>
      </p:sp>
      <p:sp>
        <p:nvSpPr>
          <p:cNvPr id="3" name="object 3"/>
          <p:cNvSpPr/>
          <p:nvPr/>
        </p:nvSpPr>
        <p:spPr>
          <a:xfrm>
            <a:off x="4270316" y="257399"/>
            <a:ext cx="1885946" cy="1333497"/>
          </a:xfrm>
          <a:prstGeom prst="rect">
            <a:avLst/>
          </a:prstGeom>
          <a:blipFill>
            <a:blip r:embed="rId4" cstate="print"/>
            <a:stretch>
              <a:fillRect/>
            </a:stretch>
          </a:blipFill>
        </p:spPr>
        <p:txBody>
          <a:bodyPr wrap="square" lIns="0" tIns="0" rIns="0" bIns="0" rtlCol="0"/>
          <a:lstStyle/>
          <a:p>
            <a:endParaRPr/>
          </a:p>
        </p:txBody>
      </p:sp>
      <p:sp>
        <p:nvSpPr>
          <p:cNvPr id="4" name="object 4"/>
          <p:cNvSpPr/>
          <p:nvPr/>
        </p:nvSpPr>
        <p:spPr>
          <a:xfrm>
            <a:off x="1463097" y="278724"/>
            <a:ext cx="2807970" cy="0"/>
          </a:xfrm>
          <a:custGeom>
            <a:avLst/>
            <a:gdLst/>
            <a:ahLst/>
            <a:cxnLst/>
            <a:rect l="l" t="t" r="r" b="b"/>
            <a:pathLst>
              <a:path w="2807970">
                <a:moveTo>
                  <a:pt x="2807694" y="0"/>
                </a:moveTo>
                <a:lnTo>
                  <a:pt x="0" y="0"/>
                </a:lnTo>
              </a:path>
            </a:pathLst>
          </a:custGeom>
          <a:ln w="19049">
            <a:solidFill>
              <a:srgbClr val="0000FF"/>
            </a:solidFill>
          </a:ln>
        </p:spPr>
        <p:txBody>
          <a:bodyPr wrap="square" lIns="0" tIns="0" rIns="0" bIns="0" rtlCol="0"/>
          <a:lstStyle/>
          <a:p>
            <a:endParaRPr/>
          </a:p>
        </p:txBody>
      </p:sp>
      <p:sp>
        <p:nvSpPr>
          <p:cNvPr id="5" name="object 5"/>
          <p:cNvSpPr/>
          <p:nvPr/>
        </p:nvSpPr>
        <p:spPr>
          <a:xfrm>
            <a:off x="1376647" y="247259"/>
            <a:ext cx="86995" cy="63500"/>
          </a:xfrm>
          <a:custGeom>
            <a:avLst/>
            <a:gdLst/>
            <a:ahLst/>
            <a:cxnLst/>
            <a:rect l="l" t="t" r="r" b="b"/>
            <a:pathLst>
              <a:path w="86994" h="63500">
                <a:moveTo>
                  <a:pt x="86449" y="62930"/>
                </a:moveTo>
                <a:lnTo>
                  <a:pt x="0" y="31465"/>
                </a:lnTo>
                <a:lnTo>
                  <a:pt x="86449" y="0"/>
                </a:lnTo>
                <a:lnTo>
                  <a:pt x="86449" y="62930"/>
                </a:lnTo>
                <a:close/>
              </a:path>
            </a:pathLst>
          </a:custGeom>
          <a:solidFill>
            <a:srgbClr val="0000FF"/>
          </a:solidFill>
        </p:spPr>
        <p:txBody>
          <a:bodyPr wrap="square" lIns="0" tIns="0" rIns="0" bIns="0" rtlCol="0"/>
          <a:lstStyle/>
          <a:p>
            <a:endParaRPr/>
          </a:p>
        </p:txBody>
      </p:sp>
      <p:sp>
        <p:nvSpPr>
          <p:cNvPr id="6" name="object 6"/>
          <p:cNvSpPr/>
          <p:nvPr/>
        </p:nvSpPr>
        <p:spPr>
          <a:xfrm>
            <a:off x="1376647" y="247259"/>
            <a:ext cx="86995" cy="63500"/>
          </a:xfrm>
          <a:custGeom>
            <a:avLst/>
            <a:gdLst/>
            <a:ahLst/>
            <a:cxnLst/>
            <a:rect l="l" t="t" r="r" b="b"/>
            <a:pathLst>
              <a:path w="86994" h="63500">
                <a:moveTo>
                  <a:pt x="86449" y="0"/>
                </a:moveTo>
                <a:lnTo>
                  <a:pt x="0" y="31465"/>
                </a:lnTo>
                <a:lnTo>
                  <a:pt x="86449" y="62930"/>
                </a:lnTo>
                <a:lnTo>
                  <a:pt x="86449" y="0"/>
                </a:lnTo>
                <a:close/>
              </a:path>
            </a:pathLst>
          </a:custGeom>
          <a:ln w="19049">
            <a:solidFill>
              <a:srgbClr val="0000FF"/>
            </a:solidFill>
          </a:ln>
        </p:spPr>
        <p:txBody>
          <a:bodyPr wrap="square" lIns="0" tIns="0" rIns="0" bIns="0" rtlCol="0"/>
          <a:lstStyle/>
          <a:p>
            <a:endParaRPr/>
          </a:p>
        </p:txBody>
      </p:sp>
      <p:sp>
        <p:nvSpPr>
          <p:cNvPr id="7" name="object 7"/>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8" name="object 8"/>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9" name="object 9"/>
          <p:cNvSpPr txBox="1"/>
          <p:nvPr/>
        </p:nvSpPr>
        <p:spPr>
          <a:xfrm>
            <a:off x="3202324"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h0</a:t>
            </a:r>
            <a:endParaRPr sz="1200">
              <a:latin typeface="Arial"/>
              <a:cs typeface="Arial"/>
            </a:endParaRPr>
          </a:p>
        </p:txBody>
      </p:sp>
      <p:sp>
        <p:nvSpPr>
          <p:cNvPr id="10" name="object 10"/>
          <p:cNvSpPr/>
          <p:nvPr/>
        </p:nvSpPr>
        <p:spPr>
          <a:xfrm>
            <a:off x="3299793" y="36707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11" name="object 11"/>
          <p:cNvSpPr/>
          <p:nvPr/>
        </p:nvSpPr>
        <p:spPr>
          <a:xfrm>
            <a:off x="3268318" y="3584267"/>
            <a:ext cx="63500" cy="86995"/>
          </a:xfrm>
          <a:custGeom>
            <a:avLst/>
            <a:gdLst/>
            <a:ahLst/>
            <a:cxnLst/>
            <a:rect l="l" t="t" r="r" b="b"/>
            <a:pathLst>
              <a:path w="63500" h="86995">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2" name="object 12"/>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13" name="object 13"/>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14" name="object 14"/>
          <p:cNvSpPr txBox="1"/>
          <p:nvPr/>
        </p:nvSpPr>
        <p:spPr>
          <a:xfrm>
            <a:off x="3181254" y="4265205"/>
            <a:ext cx="250190" cy="328295"/>
          </a:xfrm>
          <a:prstGeom prst="rect">
            <a:avLst/>
          </a:prstGeom>
        </p:spPr>
        <p:txBody>
          <a:bodyPr vert="horz" wrap="square" lIns="0" tIns="0" rIns="0" bIns="0" rtlCol="0">
            <a:spAutoFit/>
          </a:bodyPr>
          <a:lstStyle/>
          <a:p>
            <a:pPr algn="ctr">
              <a:lnSpc>
                <a:spcPts val="830"/>
              </a:lnSpc>
            </a:pPr>
            <a:r>
              <a:rPr sz="700" dirty="0">
                <a:latin typeface="Arial"/>
                <a:cs typeface="Arial"/>
              </a:rPr>
              <a:t>x0</a:t>
            </a:r>
            <a:endParaRPr sz="700">
              <a:latin typeface="Arial"/>
              <a:cs typeface="Arial"/>
            </a:endParaRPr>
          </a:p>
          <a:p>
            <a:pPr marL="12065" marR="5080" algn="ctr">
              <a:lnSpc>
                <a:spcPts val="819"/>
              </a:lnSpc>
              <a:spcBef>
                <a:spcPts val="35"/>
              </a:spcBef>
            </a:pPr>
            <a:r>
              <a:rPr sz="700" spc="-5" dirty="0">
                <a:latin typeface="Arial"/>
                <a:cs typeface="Arial"/>
              </a:rPr>
              <a:t>&lt;STA  RT&gt;</a:t>
            </a:r>
            <a:endParaRPr sz="700">
              <a:latin typeface="Arial"/>
              <a:cs typeface="Arial"/>
            </a:endParaRPr>
          </a:p>
        </p:txBody>
      </p:sp>
      <p:sp>
        <p:nvSpPr>
          <p:cNvPr id="15" name="object 15"/>
          <p:cNvSpPr/>
          <p:nvPr/>
        </p:nvSpPr>
        <p:spPr>
          <a:xfrm>
            <a:off x="3299793"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16" name="object 16"/>
          <p:cNvSpPr/>
          <p:nvPr/>
        </p:nvSpPr>
        <p:spPr>
          <a:xfrm>
            <a:off x="3268318" y="2394780"/>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7" name="object 17"/>
          <p:cNvSpPr txBox="1"/>
          <p:nvPr/>
        </p:nvSpPr>
        <p:spPr>
          <a:xfrm>
            <a:off x="3115593"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y0</a:t>
            </a:r>
            <a:endParaRPr sz="1200">
              <a:latin typeface="Arial"/>
              <a:cs typeface="Arial"/>
            </a:endParaRPr>
          </a:p>
        </p:txBody>
      </p:sp>
      <p:sp>
        <p:nvSpPr>
          <p:cNvPr id="18" name="object 18"/>
          <p:cNvSpPr/>
          <p:nvPr/>
        </p:nvSpPr>
        <p:spPr>
          <a:xfrm>
            <a:off x="1276887" y="3201318"/>
            <a:ext cx="1612265" cy="1267460"/>
          </a:xfrm>
          <a:custGeom>
            <a:avLst/>
            <a:gdLst/>
            <a:ahLst/>
            <a:cxnLst/>
            <a:rect l="l" t="t" r="r" b="b"/>
            <a:pathLst>
              <a:path w="1612264" h="1267460">
                <a:moveTo>
                  <a:pt x="0" y="1267397"/>
                </a:moveTo>
                <a:lnTo>
                  <a:pt x="54072" y="1265861"/>
                </a:lnTo>
                <a:lnTo>
                  <a:pt x="106026" y="1261338"/>
                </a:lnTo>
                <a:lnTo>
                  <a:pt x="155950" y="1253951"/>
                </a:lnTo>
                <a:lnTo>
                  <a:pt x="203933" y="1243825"/>
                </a:lnTo>
                <a:lnTo>
                  <a:pt x="250062" y="1231084"/>
                </a:lnTo>
                <a:lnTo>
                  <a:pt x="294426" y="1215853"/>
                </a:lnTo>
                <a:lnTo>
                  <a:pt x="337113" y="1198257"/>
                </a:lnTo>
                <a:lnTo>
                  <a:pt x="378212" y="1178419"/>
                </a:lnTo>
                <a:lnTo>
                  <a:pt x="417810" y="1156466"/>
                </a:lnTo>
                <a:lnTo>
                  <a:pt x="455996" y="1132520"/>
                </a:lnTo>
                <a:lnTo>
                  <a:pt x="492858" y="1106706"/>
                </a:lnTo>
                <a:lnTo>
                  <a:pt x="528485" y="1079150"/>
                </a:lnTo>
                <a:lnTo>
                  <a:pt x="562964" y="1049975"/>
                </a:lnTo>
                <a:lnTo>
                  <a:pt x="596384" y="1019306"/>
                </a:lnTo>
                <a:lnTo>
                  <a:pt x="628834" y="987267"/>
                </a:lnTo>
                <a:lnTo>
                  <a:pt x="660400" y="953984"/>
                </a:lnTo>
                <a:lnTo>
                  <a:pt x="691173" y="919579"/>
                </a:lnTo>
                <a:lnTo>
                  <a:pt x="721239" y="884179"/>
                </a:lnTo>
                <a:lnTo>
                  <a:pt x="750688" y="847908"/>
                </a:lnTo>
                <a:lnTo>
                  <a:pt x="779607" y="810889"/>
                </a:lnTo>
                <a:lnTo>
                  <a:pt x="808084" y="773248"/>
                </a:lnTo>
                <a:lnTo>
                  <a:pt x="836209" y="735109"/>
                </a:lnTo>
                <a:lnTo>
                  <a:pt x="864069" y="696596"/>
                </a:lnTo>
                <a:lnTo>
                  <a:pt x="891752" y="657834"/>
                </a:lnTo>
                <a:lnTo>
                  <a:pt x="919348" y="618948"/>
                </a:lnTo>
                <a:lnTo>
                  <a:pt x="948094" y="578446"/>
                </a:lnTo>
                <a:lnTo>
                  <a:pt x="976939" y="538084"/>
                </a:lnTo>
                <a:lnTo>
                  <a:pt x="1005985" y="498003"/>
                </a:lnTo>
                <a:lnTo>
                  <a:pt x="1035330" y="458343"/>
                </a:lnTo>
                <a:lnTo>
                  <a:pt x="1065073" y="419246"/>
                </a:lnTo>
                <a:lnTo>
                  <a:pt x="1095316" y="380852"/>
                </a:lnTo>
                <a:lnTo>
                  <a:pt x="1126157" y="343302"/>
                </a:lnTo>
                <a:lnTo>
                  <a:pt x="1157697" y="306738"/>
                </a:lnTo>
                <a:lnTo>
                  <a:pt x="1190034" y="271299"/>
                </a:lnTo>
                <a:lnTo>
                  <a:pt x="1223269" y="237128"/>
                </a:lnTo>
                <a:lnTo>
                  <a:pt x="1257502" y="204364"/>
                </a:lnTo>
                <a:lnTo>
                  <a:pt x="1292832" y="173149"/>
                </a:lnTo>
                <a:lnTo>
                  <a:pt x="1329359" y="143618"/>
                </a:lnTo>
                <a:lnTo>
                  <a:pt x="1367182" y="115919"/>
                </a:lnTo>
                <a:lnTo>
                  <a:pt x="1406400" y="90190"/>
                </a:lnTo>
                <a:lnTo>
                  <a:pt x="1447115" y="66572"/>
                </a:lnTo>
                <a:lnTo>
                  <a:pt x="1489425" y="45203"/>
                </a:lnTo>
                <a:lnTo>
                  <a:pt x="1533431" y="26224"/>
                </a:lnTo>
                <a:lnTo>
                  <a:pt x="1585104" y="7926"/>
                </a:lnTo>
                <a:lnTo>
                  <a:pt x="1608831" y="874"/>
                </a:lnTo>
                <a:lnTo>
                  <a:pt x="1611831" y="24"/>
                </a:lnTo>
                <a:lnTo>
                  <a:pt x="1612006" y="0"/>
                </a:lnTo>
              </a:path>
            </a:pathLst>
          </a:custGeom>
          <a:ln w="38099">
            <a:solidFill>
              <a:srgbClr val="FF00FF"/>
            </a:solidFill>
          </a:ln>
        </p:spPr>
        <p:txBody>
          <a:bodyPr wrap="square" lIns="0" tIns="0" rIns="0" bIns="0" rtlCol="0"/>
          <a:lstStyle/>
          <a:p>
            <a:endParaRPr/>
          </a:p>
        </p:txBody>
      </p:sp>
      <p:sp>
        <p:nvSpPr>
          <p:cNvPr id="19" name="object 19"/>
          <p:cNvSpPr/>
          <p:nvPr/>
        </p:nvSpPr>
        <p:spPr>
          <a:xfrm>
            <a:off x="2880769" y="3138893"/>
            <a:ext cx="179705" cy="125095"/>
          </a:xfrm>
          <a:custGeom>
            <a:avLst/>
            <a:gdLst/>
            <a:ahLst/>
            <a:cxnLst/>
            <a:rect l="l" t="t" r="r" b="b"/>
            <a:pathLst>
              <a:path w="179705" h="125095">
                <a:moveTo>
                  <a:pt x="16249" y="124824"/>
                </a:moveTo>
                <a:lnTo>
                  <a:pt x="179574" y="40124"/>
                </a:lnTo>
                <a:lnTo>
                  <a:pt x="0" y="0"/>
                </a:lnTo>
                <a:lnTo>
                  <a:pt x="16249" y="124824"/>
                </a:lnTo>
                <a:close/>
              </a:path>
            </a:pathLst>
          </a:custGeom>
          <a:ln w="38099">
            <a:solidFill>
              <a:srgbClr val="FF00FF"/>
            </a:solidFill>
          </a:ln>
        </p:spPr>
        <p:txBody>
          <a:bodyPr wrap="square" lIns="0" tIns="0" rIns="0" bIns="0" rtlCol="0"/>
          <a:lstStyle/>
          <a:p>
            <a:endParaRPr/>
          </a:p>
        </p:txBody>
      </p:sp>
      <p:sp>
        <p:nvSpPr>
          <p:cNvPr id="20" name="object 20"/>
          <p:cNvSpPr txBox="1"/>
          <p:nvPr/>
        </p:nvSpPr>
        <p:spPr>
          <a:xfrm>
            <a:off x="2784072" y="4793228"/>
            <a:ext cx="815340" cy="224790"/>
          </a:xfrm>
          <a:prstGeom prst="rect">
            <a:avLst/>
          </a:prstGeom>
        </p:spPr>
        <p:txBody>
          <a:bodyPr vert="horz" wrap="square" lIns="0" tIns="0" rIns="0" bIns="0" rtlCol="0">
            <a:spAutoFit/>
          </a:bodyPr>
          <a:lstStyle/>
          <a:p>
            <a:pPr marL="12700">
              <a:lnSpc>
                <a:spcPct val="100000"/>
              </a:lnSpc>
            </a:pPr>
            <a:r>
              <a:rPr sz="1400" spc="-5" dirty="0">
                <a:latin typeface="Arial"/>
                <a:cs typeface="Arial"/>
              </a:rPr>
              <a:t>&lt;START&gt;</a:t>
            </a:r>
            <a:endParaRPr sz="1400">
              <a:latin typeface="Arial"/>
              <a:cs typeface="Arial"/>
            </a:endParaRPr>
          </a:p>
        </p:txBody>
      </p:sp>
      <p:sp>
        <p:nvSpPr>
          <p:cNvPr id="21" name="object 21"/>
          <p:cNvSpPr txBox="1"/>
          <p:nvPr/>
        </p:nvSpPr>
        <p:spPr>
          <a:xfrm>
            <a:off x="6272634" y="211904"/>
            <a:ext cx="1079500" cy="285115"/>
          </a:xfrm>
          <a:prstGeom prst="rect">
            <a:avLst/>
          </a:prstGeom>
        </p:spPr>
        <p:txBody>
          <a:bodyPr vert="horz" wrap="square" lIns="0" tIns="0" rIns="0" bIns="0" rtlCol="0">
            <a:spAutoFit/>
          </a:bodyPr>
          <a:lstStyle/>
          <a:p>
            <a:pPr marL="12700">
              <a:lnSpc>
                <a:spcPct val="100000"/>
              </a:lnSpc>
            </a:pPr>
            <a:r>
              <a:rPr sz="1800" spc="-5" dirty="0">
                <a:solidFill>
                  <a:srgbClr val="0000FF"/>
                </a:solidFill>
                <a:latin typeface="Arial"/>
                <a:cs typeface="Arial"/>
              </a:rPr>
              <a:t>test</a:t>
            </a:r>
            <a:r>
              <a:rPr sz="1800" spc="-65" dirty="0">
                <a:solidFill>
                  <a:srgbClr val="0000FF"/>
                </a:solidFill>
                <a:latin typeface="Arial"/>
                <a:cs typeface="Arial"/>
              </a:rPr>
              <a:t> </a:t>
            </a:r>
            <a:r>
              <a:rPr sz="1800" spc="-5" dirty="0">
                <a:solidFill>
                  <a:srgbClr val="0000FF"/>
                </a:solidFill>
                <a:latin typeface="Arial"/>
                <a:cs typeface="Arial"/>
              </a:rPr>
              <a:t>image</a:t>
            </a:r>
            <a:endParaRPr sz="1800">
              <a:latin typeface="Arial"/>
              <a:cs typeface="Arial"/>
            </a:endParaRPr>
          </a:p>
        </p:txBody>
      </p:sp>
      <p:sp>
        <p:nvSpPr>
          <p:cNvPr id="22" name="object 22"/>
          <p:cNvSpPr/>
          <p:nvPr/>
        </p:nvSpPr>
        <p:spPr>
          <a:xfrm>
            <a:off x="332674" y="4567490"/>
            <a:ext cx="1123950" cy="521970"/>
          </a:xfrm>
          <a:custGeom>
            <a:avLst/>
            <a:gdLst/>
            <a:ahLst/>
            <a:cxnLst/>
            <a:rect l="l" t="t" r="r" b="b"/>
            <a:pathLst>
              <a:path w="1123950" h="521970">
                <a:moveTo>
                  <a:pt x="0" y="0"/>
                </a:moveTo>
                <a:lnTo>
                  <a:pt x="1123797" y="0"/>
                </a:lnTo>
                <a:lnTo>
                  <a:pt x="1123797" y="521398"/>
                </a:lnTo>
                <a:lnTo>
                  <a:pt x="0" y="521398"/>
                </a:lnTo>
                <a:lnTo>
                  <a:pt x="0" y="0"/>
                </a:lnTo>
                <a:close/>
              </a:path>
            </a:pathLst>
          </a:custGeom>
          <a:solidFill>
            <a:srgbClr val="FFFFFF"/>
          </a:solidFill>
        </p:spPr>
        <p:txBody>
          <a:bodyPr wrap="square" lIns="0" tIns="0" rIns="0" bIns="0" rtlCol="0"/>
          <a:lstStyle/>
          <a:p>
            <a:endParaRPr/>
          </a:p>
        </p:txBody>
      </p:sp>
      <p:sp>
        <p:nvSpPr>
          <p:cNvPr id="23" name="object 23"/>
          <p:cNvSpPr txBox="1"/>
          <p:nvPr/>
        </p:nvSpPr>
        <p:spPr>
          <a:xfrm>
            <a:off x="4172243" y="2254990"/>
            <a:ext cx="3503295" cy="745490"/>
          </a:xfrm>
          <a:prstGeom prst="rect">
            <a:avLst/>
          </a:prstGeom>
        </p:spPr>
        <p:txBody>
          <a:bodyPr vert="horz" wrap="square" lIns="0" tIns="0" rIns="0" bIns="0" rtlCol="0">
            <a:spAutoFit/>
          </a:bodyPr>
          <a:lstStyle/>
          <a:p>
            <a:pPr marL="12700">
              <a:lnSpc>
                <a:spcPct val="100000"/>
              </a:lnSpc>
            </a:pPr>
            <a:r>
              <a:rPr sz="2200" b="1" spc="-5" dirty="0">
                <a:latin typeface="Arial"/>
                <a:cs typeface="Arial"/>
              </a:rPr>
              <a:t>before:</a:t>
            </a:r>
            <a:endParaRPr sz="2200">
              <a:latin typeface="Arial"/>
              <a:cs typeface="Arial"/>
            </a:endParaRPr>
          </a:p>
          <a:p>
            <a:pPr marL="12700">
              <a:lnSpc>
                <a:spcPct val="100000"/>
              </a:lnSpc>
              <a:spcBef>
                <a:spcPts val="509"/>
              </a:spcBef>
            </a:pPr>
            <a:r>
              <a:rPr sz="2200" spc="-5" dirty="0">
                <a:solidFill>
                  <a:srgbClr val="FF0000"/>
                </a:solidFill>
                <a:latin typeface="Arial"/>
                <a:cs typeface="Arial"/>
              </a:rPr>
              <a:t>h = </a:t>
            </a:r>
            <a:r>
              <a:rPr sz="2200" dirty="0">
                <a:solidFill>
                  <a:srgbClr val="FF0000"/>
                </a:solidFill>
                <a:latin typeface="Arial"/>
                <a:cs typeface="Arial"/>
              </a:rPr>
              <a:t>tanh(</a:t>
            </a:r>
            <a:r>
              <a:rPr sz="2200" dirty="0">
                <a:solidFill>
                  <a:srgbClr val="38751C"/>
                </a:solidFill>
                <a:latin typeface="Arial"/>
                <a:cs typeface="Arial"/>
              </a:rPr>
              <a:t>Wxh </a:t>
            </a:r>
            <a:r>
              <a:rPr sz="2200" spc="-5" dirty="0">
                <a:solidFill>
                  <a:srgbClr val="38751C"/>
                </a:solidFill>
                <a:latin typeface="Arial"/>
                <a:cs typeface="Arial"/>
              </a:rPr>
              <a:t>* </a:t>
            </a:r>
            <a:r>
              <a:rPr sz="2200" dirty="0">
                <a:solidFill>
                  <a:srgbClr val="38751C"/>
                </a:solidFill>
                <a:latin typeface="Arial"/>
                <a:cs typeface="Arial"/>
              </a:rPr>
              <a:t>x </a:t>
            </a:r>
            <a:r>
              <a:rPr sz="2200" spc="-5" dirty="0">
                <a:solidFill>
                  <a:srgbClr val="FF0000"/>
                </a:solidFill>
                <a:latin typeface="Arial"/>
                <a:cs typeface="Arial"/>
              </a:rPr>
              <a:t>+ </a:t>
            </a:r>
            <a:r>
              <a:rPr sz="2200" spc="-5" dirty="0">
                <a:solidFill>
                  <a:srgbClr val="0000FF"/>
                </a:solidFill>
                <a:latin typeface="Arial"/>
                <a:cs typeface="Arial"/>
              </a:rPr>
              <a:t>Whh *</a:t>
            </a:r>
            <a:r>
              <a:rPr sz="2200" spc="-70" dirty="0">
                <a:solidFill>
                  <a:srgbClr val="0000FF"/>
                </a:solidFill>
                <a:latin typeface="Arial"/>
                <a:cs typeface="Arial"/>
              </a:rPr>
              <a:t> </a:t>
            </a:r>
            <a:r>
              <a:rPr sz="2200" dirty="0">
                <a:solidFill>
                  <a:srgbClr val="0000FF"/>
                </a:solidFill>
                <a:latin typeface="Arial"/>
                <a:cs typeface="Arial"/>
              </a:rPr>
              <a:t>h</a:t>
            </a:r>
            <a:r>
              <a:rPr sz="2200" dirty="0">
                <a:solidFill>
                  <a:srgbClr val="FF0000"/>
                </a:solidFill>
                <a:latin typeface="Arial"/>
                <a:cs typeface="Arial"/>
              </a:rPr>
              <a:t>)</a:t>
            </a:r>
            <a:endParaRPr sz="2200">
              <a:latin typeface="Arial"/>
              <a:cs typeface="Arial"/>
            </a:endParaRPr>
          </a:p>
        </p:txBody>
      </p:sp>
      <p:sp>
        <p:nvSpPr>
          <p:cNvPr id="24" name="object 24"/>
          <p:cNvSpPr txBox="1"/>
          <p:nvPr/>
        </p:nvSpPr>
        <p:spPr>
          <a:xfrm>
            <a:off x="4172243" y="3436085"/>
            <a:ext cx="4752975" cy="745490"/>
          </a:xfrm>
          <a:prstGeom prst="rect">
            <a:avLst/>
          </a:prstGeom>
        </p:spPr>
        <p:txBody>
          <a:bodyPr vert="horz" wrap="square" lIns="0" tIns="0" rIns="0" bIns="0" rtlCol="0">
            <a:spAutoFit/>
          </a:bodyPr>
          <a:lstStyle/>
          <a:p>
            <a:pPr marL="12700">
              <a:lnSpc>
                <a:spcPct val="100000"/>
              </a:lnSpc>
            </a:pPr>
            <a:r>
              <a:rPr sz="2200" b="1" spc="-5" dirty="0">
                <a:latin typeface="Arial"/>
                <a:cs typeface="Arial"/>
              </a:rPr>
              <a:t>now:</a:t>
            </a:r>
            <a:endParaRPr sz="2200">
              <a:latin typeface="Arial"/>
              <a:cs typeface="Arial"/>
            </a:endParaRPr>
          </a:p>
          <a:p>
            <a:pPr marL="12700">
              <a:lnSpc>
                <a:spcPct val="100000"/>
              </a:lnSpc>
              <a:spcBef>
                <a:spcPts val="509"/>
              </a:spcBef>
            </a:pPr>
            <a:r>
              <a:rPr sz="2200" spc="-5" dirty="0">
                <a:solidFill>
                  <a:srgbClr val="FF0000"/>
                </a:solidFill>
                <a:latin typeface="Arial"/>
                <a:cs typeface="Arial"/>
              </a:rPr>
              <a:t>h = </a:t>
            </a:r>
            <a:r>
              <a:rPr sz="2200" dirty="0">
                <a:solidFill>
                  <a:srgbClr val="FF0000"/>
                </a:solidFill>
                <a:latin typeface="Arial"/>
                <a:cs typeface="Arial"/>
              </a:rPr>
              <a:t>tanh(</a:t>
            </a:r>
            <a:r>
              <a:rPr sz="2200" dirty="0">
                <a:solidFill>
                  <a:srgbClr val="38751C"/>
                </a:solidFill>
                <a:latin typeface="Arial"/>
                <a:cs typeface="Arial"/>
              </a:rPr>
              <a:t>Wxh </a:t>
            </a:r>
            <a:r>
              <a:rPr sz="2200" spc="-5" dirty="0">
                <a:solidFill>
                  <a:srgbClr val="38751C"/>
                </a:solidFill>
                <a:latin typeface="Arial"/>
                <a:cs typeface="Arial"/>
              </a:rPr>
              <a:t>* </a:t>
            </a:r>
            <a:r>
              <a:rPr sz="2200" dirty="0">
                <a:solidFill>
                  <a:srgbClr val="38751C"/>
                </a:solidFill>
                <a:latin typeface="Arial"/>
                <a:cs typeface="Arial"/>
              </a:rPr>
              <a:t>x </a:t>
            </a:r>
            <a:r>
              <a:rPr sz="2200" spc="-5" dirty="0">
                <a:solidFill>
                  <a:srgbClr val="FF0000"/>
                </a:solidFill>
                <a:latin typeface="Arial"/>
                <a:cs typeface="Arial"/>
              </a:rPr>
              <a:t>+ </a:t>
            </a:r>
            <a:r>
              <a:rPr sz="2200" spc="-5" dirty="0">
                <a:solidFill>
                  <a:srgbClr val="0000FF"/>
                </a:solidFill>
                <a:latin typeface="Arial"/>
                <a:cs typeface="Arial"/>
              </a:rPr>
              <a:t>Whh * h </a:t>
            </a:r>
            <a:r>
              <a:rPr sz="2200" b="1" spc="-5" dirty="0">
                <a:solidFill>
                  <a:srgbClr val="FF00FF"/>
                </a:solidFill>
                <a:latin typeface="Arial"/>
                <a:cs typeface="Arial"/>
              </a:rPr>
              <a:t>+ Wih *</a:t>
            </a:r>
            <a:r>
              <a:rPr sz="2200" b="1" spc="-35" dirty="0">
                <a:solidFill>
                  <a:srgbClr val="FF00FF"/>
                </a:solidFill>
                <a:latin typeface="Arial"/>
                <a:cs typeface="Arial"/>
              </a:rPr>
              <a:t> </a:t>
            </a:r>
            <a:r>
              <a:rPr sz="2200" b="1" dirty="0">
                <a:solidFill>
                  <a:srgbClr val="FF00FF"/>
                </a:solidFill>
                <a:latin typeface="Arial"/>
                <a:cs typeface="Arial"/>
              </a:rPr>
              <a:t>v</a:t>
            </a:r>
            <a:r>
              <a:rPr sz="2200" dirty="0">
                <a:solidFill>
                  <a:srgbClr val="FF0000"/>
                </a:solidFill>
                <a:latin typeface="Arial"/>
                <a:cs typeface="Arial"/>
              </a:rPr>
              <a:t>)</a:t>
            </a:r>
            <a:endParaRPr sz="2200">
              <a:latin typeface="Arial"/>
              <a:cs typeface="Arial"/>
            </a:endParaRPr>
          </a:p>
        </p:txBody>
      </p:sp>
      <p:sp>
        <p:nvSpPr>
          <p:cNvPr id="25" name="object 25"/>
          <p:cNvSpPr txBox="1"/>
          <p:nvPr/>
        </p:nvSpPr>
        <p:spPr>
          <a:xfrm>
            <a:off x="728473" y="4565951"/>
            <a:ext cx="177800" cy="375920"/>
          </a:xfrm>
          <a:prstGeom prst="rect">
            <a:avLst/>
          </a:prstGeom>
        </p:spPr>
        <p:txBody>
          <a:bodyPr vert="horz" wrap="square" lIns="0" tIns="0" rIns="0" bIns="0" rtlCol="0">
            <a:spAutoFit/>
          </a:bodyPr>
          <a:lstStyle/>
          <a:p>
            <a:pPr marL="12700">
              <a:lnSpc>
                <a:spcPct val="100000"/>
              </a:lnSpc>
            </a:pPr>
            <a:r>
              <a:rPr sz="2400" dirty="0">
                <a:latin typeface="Arial"/>
                <a:cs typeface="Arial"/>
              </a:rPr>
              <a:t>v</a:t>
            </a:r>
            <a:endParaRPr sz="2400">
              <a:latin typeface="Arial"/>
              <a:cs typeface="Arial"/>
            </a:endParaRPr>
          </a:p>
        </p:txBody>
      </p:sp>
      <p:sp>
        <p:nvSpPr>
          <p:cNvPr id="26" name="object 26"/>
          <p:cNvSpPr txBox="1"/>
          <p:nvPr/>
        </p:nvSpPr>
        <p:spPr>
          <a:xfrm>
            <a:off x="1690042" y="3239794"/>
            <a:ext cx="537210" cy="345440"/>
          </a:xfrm>
          <a:prstGeom prst="rect">
            <a:avLst/>
          </a:prstGeom>
        </p:spPr>
        <p:txBody>
          <a:bodyPr vert="horz" wrap="square" lIns="0" tIns="0" rIns="0" bIns="0" rtlCol="0">
            <a:spAutoFit/>
          </a:bodyPr>
          <a:lstStyle/>
          <a:p>
            <a:pPr marL="12700">
              <a:lnSpc>
                <a:spcPct val="100000"/>
              </a:lnSpc>
            </a:pPr>
            <a:r>
              <a:rPr sz="2200" b="1" spc="-5" dirty="0">
                <a:latin typeface="Arial"/>
                <a:cs typeface="Arial"/>
              </a:rPr>
              <a:t>Wih</a:t>
            </a:r>
            <a:endParaRPr sz="2200">
              <a:latin typeface="Arial"/>
              <a:cs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10974" y="104999"/>
            <a:ext cx="961148" cy="4933490"/>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4270316" y="257399"/>
            <a:ext cx="1885946" cy="1333497"/>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463097" y="278724"/>
            <a:ext cx="2807970" cy="0"/>
          </a:xfrm>
          <a:custGeom>
            <a:avLst/>
            <a:gdLst/>
            <a:ahLst/>
            <a:cxnLst/>
            <a:rect l="l" t="t" r="r" b="b"/>
            <a:pathLst>
              <a:path w="2807970">
                <a:moveTo>
                  <a:pt x="2807694" y="0"/>
                </a:moveTo>
                <a:lnTo>
                  <a:pt x="0" y="0"/>
                </a:lnTo>
              </a:path>
            </a:pathLst>
          </a:custGeom>
          <a:ln w="19049">
            <a:solidFill>
              <a:srgbClr val="0000FF"/>
            </a:solidFill>
          </a:ln>
        </p:spPr>
        <p:txBody>
          <a:bodyPr wrap="square" lIns="0" tIns="0" rIns="0" bIns="0" rtlCol="0"/>
          <a:lstStyle/>
          <a:p>
            <a:endParaRPr/>
          </a:p>
        </p:txBody>
      </p:sp>
      <p:sp>
        <p:nvSpPr>
          <p:cNvPr id="5" name="object 5"/>
          <p:cNvSpPr/>
          <p:nvPr/>
        </p:nvSpPr>
        <p:spPr>
          <a:xfrm>
            <a:off x="1376647" y="247259"/>
            <a:ext cx="86995" cy="63500"/>
          </a:xfrm>
          <a:custGeom>
            <a:avLst/>
            <a:gdLst/>
            <a:ahLst/>
            <a:cxnLst/>
            <a:rect l="l" t="t" r="r" b="b"/>
            <a:pathLst>
              <a:path w="86994" h="63500">
                <a:moveTo>
                  <a:pt x="86449" y="62930"/>
                </a:moveTo>
                <a:lnTo>
                  <a:pt x="0" y="31465"/>
                </a:lnTo>
                <a:lnTo>
                  <a:pt x="86449" y="0"/>
                </a:lnTo>
                <a:lnTo>
                  <a:pt x="86449" y="62930"/>
                </a:lnTo>
                <a:close/>
              </a:path>
            </a:pathLst>
          </a:custGeom>
          <a:solidFill>
            <a:srgbClr val="0000FF"/>
          </a:solidFill>
        </p:spPr>
        <p:txBody>
          <a:bodyPr wrap="square" lIns="0" tIns="0" rIns="0" bIns="0" rtlCol="0"/>
          <a:lstStyle/>
          <a:p>
            <a:endParaRPr/>
          </a:p>
        </p:txBody>
      </p:sp>
      <p:sp>
        <p:nvSpPr>
          <p:cNvPr id="6" name="object 6"/>
          <p:cNvSpPr/>
          <p:nvPr/>
        </p:nvSpPr>
        <p:spPr>
          <a:xfrm>
            <a:off x="1376647" y="247259"/>
            <a:ext cx="86995" cy="63500"/>
          </a:xfrm>
          <a:custGeom>
            <a:avLst/>
            <a:gdLst/>
            <a:ahLst/>
            <a:cxnLst/>
            <a:rect l="l" t="t" r="r" b="b"/>
            <a:pathLst>
              <a:path w="86994" h="63500">
                <a:moveTo>
                  <a:pt x="86449" y="0"/>
                </a:moveTo>
                <a:lnTo>
                  <a:pt x="0" y="31465"/>
                </a:lnTo>
                <a:lnTo>
                  <a:pt x="86449" y="62930"/>
                </a:lnTo>
                <a:lnTo>
                  <a:pt x="86449" y="0"/>
                </a:lnTo>
                <a:close/>
              </a:path>
            </a:pathLst>
          </a:custGeom>
          <a:ln w="19049">
            <a:solidFill>
              <a:srgbClr val="0000FF"/>
            </a:solidFill>
          </a:ln>
        </p:spPr>
        <p:txBody>
          <a:bodyPr wrap="square" lIns="0" tIns="0" rIns="0" bIns="0" rtlCol="0"/>
          <a:lstStyle/>
          <a:p>
            <a:endParaRPr/>
          </a:p>
        </p:txBody>
      </p:sp>
      <p:sp>
        <p:nvSpPr>
          <p:cNvPr id="7" name="object 7"/>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8" name="object 8"/>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9" name="object 9"/>
          <p:cNvSpPr txBox="1"/>
          <p:nvPr/>
        </p:nvSpPr>
        <p:spPr>
          <a:xfrm>
            <a:off x="3202324"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h0</a:t>
            </a:r>
            <a:endParaRPr sz="1200">
              <a:latin typeface="Arial"/>
              <a:cs typeface="Arial"/>
            </a:endParaRPr>
          </a:p>
        </p:txBody>
      </p:sp>
      <p:sp>
        <p:nvSpPr>
          <p:cNvPr id="10" name="object 10"/>
          <p:cNvSpPr/>
          <p:nvPr/>
        </p:nvSpPr>
        <p:spPr>
          <a:xfrm>
            <a:off x="3299793" y="36707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11" name="object 11"/>
          <p:cNvSpPr/>
          <p:nvPr/>
        </p:nvSpPr>
        <p:spPr>
          <a:xfrm>
            <a:off x="3268318" y="3584267"/>
            <a:ext cx="63500" cy="86995"/>
          </a:xfrm>
          <a:custGeom>
            <a:avLst/>
            <a:gdLst/>
            <a:ahLst/>
            <a:cxnLst/>
            <a:rect l="l" t="t" r="r" b="b"/>
            <a:pathLst>
              <a:path w="63500" h="86995">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2" name="object 12"/>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13" name="object 13"/>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14" name="object 14"/>
          <p:cNvSpPr/>
          <p:nvPr/>
        </p:nvSpPr>
        <p:spPr>
          <a:xfrm>
            <a:off x="3299793"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15" name="object 15"/>
          <p:cNvSpPr/>
          <p:nvPr/>
        </p:nvSpPr>
        <p:spPr>
          <a:xfrm>
            <a:off x="3268318" y="2394780"/>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6" name="object 16"/>
          <p:cNvSpPr txBox="1"/>
          <p:nvPr/>
        </p:nvSpPr>
        <p:spPr>
          <a:xfrm>
            <a:off x="3115593"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y0</a:t>
            </a:r>
            <a:endParaRPr sz="1200">
              <a:latin typeface="Arial"/>
              <a:cs typeface="Arial"/>
            </a:endParaRPr>
          </a:p>
        </p:txBody>
      </p:sp>
      <p:sp>
        <p:nvSpPr>
          <p:cNvPr id="17" name="object 17"/>
          <p:cNvSpPr/>
          <p:nvPr/>
        </p:nvSpPr>
        <p:spPr>
          <a:xfrm>
            <a:off x="1276887" y="3178868"/>
            <a:ext cx="1724660" cy="1290320"/>
          </a:xfrm>
          <a:custGeom>
            <a:avLst/>
            <a:gdLst/>
            <a:ahLst/>
            <a:cxnLst/>
            <a:rect l="l" t="t" r="r" b="b"/>
            <a:pathLst>
              <a:path w="1724660" h="1290320">
                <a:moveTo>
                  <a:pt x="0" y="1289847"/>
                </a:moveTo>
                <a:lnTo>
                  <a:pt x="54072" y="1288311"/>
                </a:lnTo>
                <a:lnTo>
                  <a:pt x="106026" y="1283788"/>
                </a:lnTo>
                <a:lnTo>
                  <a:pt x="155950" y="1276401"/>
                </a:lnTo>
                <a:lnTo>
                  <a:pt x="203933" y="1266274"/>
                </a:lnTo>
                <a:lnTo>
                  <a:pt x="250062" y="1253534"/>
                </a:lnTo>
                <a:lnTo>
                  <a:pt x="294426" y="1238303"/>
                </a:lnTo>
                <a:lnTo>
                  <a:pt x="337113" y="1220707"/>
                </a:lnTo>
                <a:lnTo>
                  <a:pt x="378212" y="1200869"/>
                </a:lnTo>
                <a:lnTo>
                  <a:pt x="417810" y="1178915"/>
                </a:lnTo>
                <a:lnTo>
                  <a:pt x="455996" y="1154970"/>
                </a:lnTo>
                <a:lnTo>
                  <a:pt x="492858" y="1129156"/>
                </a:lnTo>
                <a:lnTo>
                  <a:pt x="528485" y="1101600"/>
                </a:lnTo>
                <a:lnTo>
                  <a:pt x="562964" y="1072425"/>
                </a:lnTo>
                <a:lnTo>
                  <a:pt x="596384" y="1041756"/>
                </a:lnTo>
                <a:lnTo>
                  <a:pt x="628834" y="1009717"/>
                </a:lnTo>
                <a:lnTo>
                  <a:pt x="660400" y="976433"/>
                </a:lnTo>
                <a:lnTo>
                  <a:pt x="691173" y="942029"/>
                </a:lnTo>
                <a:lnTo>
                  <a:pt x="721239" y="906629"/>
                </a:lnTo>
                <a:lnTo>
                  <a:pt x="750688" y="870358"/>
                </a:lnTo>
                <a:lnTo>
                  <a:pt x="779607" y="833339"/>
                </a:lnTo>
                <a:lnTo>
                  <a:pt x="808084" y="795698"/>
                </a:lnTo>
                <a:lnTo>
                  <a:pt x="836209" y="757559"/>
                </a:lnTo>
                <a:lnTo>
                  <a:pt x="864069" y="719046"/>
                </a:lnTo>
                <a:lnTo>
                  <a:pt x="891752" y="680284"/>
                </a:lnTo>
                <a:lnTo>
                  <a:pt x="919348" y="641398"/>
                </a:lnTo>
                <a:lnTo>
                  <a:pt x="948094" y="600896"/>
                </a:lnTo>
                <a:lnTo>
                  <a:pt x="976939" y="560534"/>
                </a:lnTo>
                <a:lnTo>
                  <a:pt x="1005985" y="520453"/>
                </a:lnTo>
                <a:lnTo>
                  <a:pt x="1035330" y="480793"/>
                </a:lnTo>
                <a:lnTo>
                  <a:pt x="1065073" y="441696"/>
                </a:lnTo>
                <a:lnTo>
                  <a:pt x="1095316" y="403302"/>
                </a:lnTo>
                <a:lnTo>
                  <a:pt x="1126157" y="365752"/>
                </a:lnTo>
                <a:lnTo>
                  <a:pt x="1157697" y="329188"/>
                </a:lnTo>
                <a:lnTo>
                  <a:pt x="1190034" y="293749"/>
                </a:lnTo>
                <a:lnTo>
                  <a:pt x="1223269" y="259578"/>
                </a:lnTo>
                <a:lnTo>
                  <a:pt x="1257502" y="226814"/>
                </a:lnTo>
                <a:lnTo>
                  <a:pt x="1292832" y="195599"/>
                </a:lnTo>
                <a:lnTo>
                  <a:pt x="1329359" y="166068"/>
                </a:lnTo>
                <a:lnTo>
                  <a:pt x="1367182" y="138369"/>
                </a:lnTo>
                <a:lnTo>
                  <a:pt x="1406400" y="112640"/>
                </a:lnTo>
                <a:lnTo>
                  <a:pt x="1447115" y="89022"/>
                </a:lnTo>
                <a:lnTo>
                  <a:pt x="1489425" y="67653"/>
                </a:lnTo>
                <a:lnTo>
                  <a:pt x="1533431" y="48674"/>
                </a:lnTo>
                <a:lnTo>
                  <a:pt x="1602847" y="25015"/>
                </a:lnTo>
                <a:lnTo>
                  <a:pt x="1676631" y="7524"/>
                </a:lnTo>
                <a:lnTo>
                  <a:pt x="1715281" y="1249"/>
                </a:lnTo>
                <a:lnTo>
                  <a:pt x="1724606" y="0"/>
                </a:lnTo>
              </a:path>
            </a:pathLst>
          </a:custGeom>
          <a:ln w="19049">
            <a:solidFill>
              <a:srgbClr val="000000"/>
            </a:solidFill>
          </a:ln>
        </p:spPr>
        <p:txBody>
          <a:bodyPr wrap="square" lIns="0" tIns="0" rIns="0" bIns="0" rtlCol="0"/>
          <a:lstStyle/>
          <a:p>
            <a:endParaRPr/>
          </a:p>
        </p:txBody>
      </p:sp>
      <p:sp>
        <p:nvSpPr>
          <p:cNvPr id="18" name="object 18"/>
          <p:cNvSpPr/>
          <p:nvPr/>
        </p:nvSpPr>
        <p:spPr>
          <a:xfrm>
            <a:off x="2999569" y="3147468"/>
            <a:ext cx="88265" cy="62865"/>
          </a:xfrm>
          <a:custGeom>
            <a:avLst/>
            <a:gdLst/>
            <a:ahLst/>
            <a:cxnLst/>
            <a:rect l="l" t="t" r="r" b="b"/>
            <a:pathLst>
              <a:path w="88264" h="62864">
                <a:moveTo>
                  <a:pt x="3874" y="62799"/>
                </a:moveTo>
                <a:lnTo>
                  <a:pt x="88224" y="26074"/>
                </a:lnTo>
                <a:lnTo>
                  <a:pt x="0" y="0"/>
                </a:lnTo>
                <a:lnTo>
                  <a:pt x="3874" y="62799"/>
                </a:lnTo>
                <a:close/>
              </a:path>
            </a:pathLst>
          </a:custGeom>
          <a:ln w="19049">
            <a:solidFill>
              <a:srgbClr val="000000"/>
            </a:solidFill>
          </a:ln>
        </p:spPr>
        <p:txBody>
          <a:bodyPr wrap="square" lIns="0" tIns="0" rIns="0" bIns="0" rtlCol="0"/>
          <a:lstStyle/>
          <a:p>
            <a:endParaRPr/>
          </a:p>
        </p:txBody>
      </p:sp>
      <p:sp>
        <p:nvSpPr>
          <p:cNvPr id="19" name="object 19"/>
          <p:cNvSpPr txBox="1">
            <a:spLocks noGrp="1"/>
          </p:cNvSpPr>
          <p:nvPr>
            <p:ph type="title"/>
          </p:nvPr>
        </p:nvSpPr>
        <p:spPr>
          <a:prstGeom prst="rect">
            <a:avLst/>
          </a:prstGeom>
        </p:spPr>
        <p:txBody>
          <a:bodyPr vert="horz" wrap="square" lIns="0" tIns="114097" rIns="0" bIns="0" rtlCol="0">
            <a:spAutoFit/>
          </a:bodyPr>
          <a:lstStyle/>
          <a:p>
            <a:pPr marL="6146800">
              <a:lnSpc>
                <a:spcPct val="100000"/>
              </a:lnSpc>
            </a:pPr>
            <a:r>
              <a:rPr sz="1800" spc="-5" dirty="0">
                <a:solidFill>
                  <a:srgbClr val="0000FF"/>
                </a:solidFill>
              </a:rPr>
              <a:t>test</a:t>
            </a:r>
            <a:r>
              <a:rPr sz="1800" spc="-65" dirty="0">
                <a:solidFill>
                  <a:srgbClr val="0000FF"/>
                </a:solidFill>
              </a:rPr>
              <a:t> </a:t>
            </a:r>
            <a:r>
              <a:rPr sz="1800" spc="-5" dirty="0">
                <a:solidFill>
                  <a:srgbClr val="0000FF"/>
                </a:solidFill>
              </a:rPr>
              <a:t>image</a:t>
            </a:r>
            <a:endParaRPr sz="1800"/>
          </a:p>
        </p:txBody>
      </p:sp>
      <p:sp>
        <p:nvSpPr>
          <p:cNvPr id="20" name="object 20"/>
          <p:cNvSpPr/>
          <p:nvPr/>
        </p:nvSpPr>
        <p:spPr>
          <a:xfrm>
            <a:off x="3734267"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21" name="object 21"/>
          <p:cNvSpPr/>
          <p:nvPr/>
        </p:nvSpPr>
        <p:spPr>
          <a:xfrm>
            <a:off x="3734267"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22" name="object 22"/>
          <p:cNvSpPr/>
          <p:nvPr/>
        </p:nvSpPr>
        <p:spPr>
          <a:xfrm>
            <a:off x="3483993" y="2101895"/>
            <a:ext cx="969010" cy="2248535"/>
          </a:xfrm>
          <a:custGeom>
            <a:avLst/>
            <a:gdLst/>
            <a:ahLst/>
            <a:cxnLst/>
            <a:rect l="l" t="t" r="r" b="b"/>
            <a:pathLst>
              <a:path w="969010" h="2248535">
                <a:moveTo>
                  <a:pt x="0" y="0"/>
                </a:moveTo>
                <a:lnTo>
                  <a:pt x="40380" y="1409"/>
                </a:lnTo>
                <a:lnTo>
                  <a:pt x="80298" y="5583"/>
                </a:lnTo>
                <a:lnTo>
                  <a:pt x="119723" y="12440"/>
                </a:lnTo>
                <a:lnTo>
                  <a:pt x="158627" y="21899"/>
                </a:lnTo>
                <a:lnTo>
                  <a:pt x="196980" y="33878"/>
                </a:lnTo>
                <a:lnTo>
                  <a:pt x="234754" y="48297"/>
                </a:lnTo>
                <a:lnTo>
                  <a:pt x="271919" y="65074"/>
                </a:lnTo>
                <a:lnTo>
                  <a:pt x="308446" y="84128"/>
                </a:lnTo>
                <a:lnTo>
                  <a:pt x="344307" y="105377"/>
                </a:lnTo>
                <a:lnTo>
                  <a:pt x="379472" y="128739"/>
                </a:lnTo>
                <a:lnTo>
                  <a:pt x="413911" y="154135"/>
                </a:lnTo>
                <a:lnTo>
                  <a:pt x="447597" y="181482"/>
                </a:lnTo>
                <a:lnTo>
                  <a:pt x="480500" y="210699"/>
                </a:lnTo>
                <a:lnTo>
                  <a:pt x="512590" y="241705"/>
                </a:lnTo>
                <a:lnTo>
                  <a:pt x="543840" y="274419"/>
                </a:lnTo>
                <a:lnTo>
                  <a:pt x="574219" y="308759"/>
                </a:lnTo>
                <a:lnTo>
                  <a:pt x="603699" y="344643"/>
                </a:lnTo>
                <a:lnTo>
                  <a:pt x="632250" y="381991"/>
                </a:lnTo>
                <a:lnTo>
                  <a:pt x="659843" y="420722"/>
                </a:lnTo>
                <a:lnTo>
                  <a:pt x="686451" y="460753"/>
                </a:lnTo>
                <a:lnTo>
                  <a:pt x="712042" y="502004"/>
                </a:lnTo>
                <a:lnTo>
                  <a:pt x="736589" y="544393"/>
                </a:lnTo>
                <a:lnTo>
                  <a:pt x="760062" y="587840"/>
                </a:lnTo>
                <a:lnTo>
                  <a:pt x="782432" y="632262"/>
                </a:lnTo>
                <a:lnTo>
                  <a:pt x="803670" y="677578"/>
                </a:lnTo>
                <a:lnTo>
                  <a:pt x="823747" y="723708"/>
                </a:lnTo>
                <a:lnTo>
                  <a:pt x="842634" y="770569"/>
                </a:lnTo>
                <a:lnTo>
                  <a:pt x="860302" y="818081"/>
                </a:lnTo>
                <a:lnTo>
                  <a:pt x="876721" y="866162"/>
                </a:lnTo>
                <a:lnTo>
                  <a:pt x="891864" y="914731"/>
                </a:lnTo>
                <a:lnTo>
                  <a:pt x="905699" y="963706"/>
                </a:lnTo>
                <a:lnTo>
                  <a:pt x="918200" y="1013007"/>
                </a:lnTo>
                <a:lnTo>
                  <a:pt x="929336" y="1062551"/>
                </a:lnTo>
                <a:lnTo>
                  <a:pt x="939078" y="1112259"/>
                </a:lnTo>
                <a:lnTo>
                  <a:pt x="947398" y="1162047"/>
                </a:lnTo>
                <a:lnTo>
                  <a:pt x="954852" y="1216502"/>
                </a:lnTo>
                <a:lnTo>
                  <a:pt x="960640" y="1270851"/>
                </a:lnTo>
                <a:lnTo>
                  <a:pt x="964832" y="1324986"/>
                </a:lnTo>
                <a:lnTo>
                  <a:pt x="967500" y="1378801"/>
                </a:lnTo>
                <a:lnTo>
                  <a:pt x="968712" y="1432191"/>
                </a:lnTo>
                <a:lnTo>
                  <a:pt x="968540" y="1485048"/>
                </a:lnTo>
                <a:lnTo>
                  <a:pt x="967055" y="1537267"/>
                </a:lnTo>
                <a:lnTo>
                  <a:pt x="964326" y="1588740"/>
                </a:lnTo>
                <a:lnTo>
                  <a:pt x="960424" y="1639362"/>
                </a:lnTo>
                <a:lnTo>
                  <a:pt x="955420" y="1689027"/>
                </a:lnTo>
                <a:lnTo>
                  <a:pt x="949385" y="1737627"/>
                </a:lnTo>
                <a:lnTo>
                  <a:pt x="942388" y="1785057"/>
                </a:lnTo>
                <a:lnTo>
                  <a:pt x="934500" y="1831210"/>
                </a:lnTo>
                <a:lnTo>
                  <a:pt x="925792" y="1875980"/>
                </a:lnTo>
                <a:lnTo>
                  <a:pt x="916335" y="1919261"/>
                </a:lnTo>
                <a:lnTo>
                  <a:pt x="906198" y="1960946"/>
                </a:lnTo>
                <a:lnTo>
                  <a:pt x="891747" y="2013864"/>
                </a:lnTo>
                <a:lnTo>
                  <a:pt x="876380" y="2063502"/>
                </a:lnTo>
                <a:lnTo>
                  <a:pt x="860267" y="2109608"/>
                </a:lnTo>
                <a:lnTo>
                  <a:pt x="843574" y="2151930"/>
                </a:lnTo>
                <a:lnTo>
                  <a:pt x="826470" y="2190218"/>
                </a:lnTo>
                <a:lnTo>
                  <a:pt x="809123" y="2224220"/>
                </a:lnTo>
                <a:lnTo>
                  <a:pt x="796048" y="2246770"/>
                </a:lnTo>
                <a:lnTo>
                  <a:pt x="794948" y="2248520"/>
                </a:lnTo>
              </a:path>
            </a:pathLst>
          </a:custGeom>
          <a:ln w="19049">
            <a:solidFill>
              <a:srgbClr val="0000FF"/>
            </a:solidFill>
          </a:ln>
        </p:spPr>
        <p:txBody>
          <a:bodyPr wrap="square" lIns="0" tIns="0" rIns="0" bIns="0" rtlCol="0"/>
          <a:lstStyle/>
          <a:p>
            <a:endParaRPr/>
          </a:p>
        </p:txBody>
      </p:sp>
      <p:sp>
        <p:nvSpPr>
          <p:cNvPr id="23" name="object 23"/>
          <p:cNvSpPr/>
          <p:nvPr/>
        </p:nvSpPr>
        <p:spPr>
          <a:xfrm>
            <a:off x="4214066" y="4326816"/>
            <a:ext cx="85725" cy="81280"/>
          </a:xfrm>
          <a:custGeom>
            <a:avLst/>
            <a:gdLst/>
            <a:ahLst/>
            <a:cxnLst/>
            <a:rect l="l" t="t" r="r" b="b"/>
            <a:pathLst>
              <a:path w="85725" h="81279">
                <a:moveTo>
                  <a:pt x="44074" y="0"/>
                </a:moveTo>
                <a:lnTo>
                  <a:pt x="0" y="80749"/>
                </a:lnTo>
                <a:lnTo>
                  <a:pt x="85674" y="47224"/>
                </a:lnTo>
                <a:lnTo>
                  <a:pt x="44074" y="0"/>
                </a:lnTo>
                <a:close/>
              </a:path>
            </a:pathLst>
          </a:custGeom>
          <a:ln w="19049">
            <a:solidFill>
              <a:srgbClr val="0000FF"/>
            </a:solidFill>
          </a:ln>
        </p:spPr>
        <p:txBody>
          <a:bodyPr wrap="square" lIns="0" tIns="0" rIns="0" bIns="0" rtlCol="0"/>
          <a:lstStyle/>
          <a:p>
            <a:endParaRPr/>
          </a:p>
        </p:txBody>
      </p:sp>
      <p:sp>
        <p:nvSpPr>
          <p:cNvPr id="24" name="object 24"/>
          <p:cNvSpPr txBox="1"/>
          <p:nvPr/>
        </p:nvSpPr>
        <p:spPr>
          <a:xfrm>
            <a:off x="4599638" y="2740498"/>
            <a:ext cx="1092200" cy="375920"/>
          </a:xfrm>
          <a:prstGeom prst="rect">
            <a:avLst/>
          </a:prstGeom>
        </p:spPr>
        <p:txBody>
          <a:bodyPr vert="horz" wrap="square" lIns="0" tIns="0" rIns="0" bIns="0" rtlCol="0">
            <a:spAutoFit/>
          </a:bodyPr>
          <a:lstStyle/>
          <a:p>
            <a:pPr marL="12700">
              <a:lnSpc>
                <a:spcPct val="100000"/>
              </a:lnSpc>
            </a:pPr>
            <a:r>
              <a:rPr sz="2400" spc="-5" dirty="0">
                <a:solidFill>
                  <a:srgbClr val="0000FF"/>
                </a:solidFill>
                <a:latin typeface="Arial"/>
                <a:cs typeface="Arial"/>
              </a:rPr>
              <a:t>sample!</a:t>
            </a:r>
            <a:endParaRPr sz="2400">
              <a:latin typeface="Arial"/>
              <a:cs typeface="Arial"/>
            </a:endParaRPr>
          </a:p>
        </p:txBody>
      </p:sp>
      <p:sp>
        <p:nvSpPr>
          <p:cNvPr id="25" name="object 25"/>
          <p:cNvSpPr/>
          <p:nvPr/>
        </p:nvSpPr>
        <p:spPr>
          <a:xfrm>
            <a:off x="332674" y="4567490"/>
            <a:ext cx="1123950" cy="521970"/>
          </a:xfrm>
          <a:custGeom>
            <a:avLst/>
            <a:gdLst/>
            <a:ahLst/>
            <a:cxnLst/>
            <a:rect l="l" t="t" r="r" b="b"/>
            <a:pathLst>
              <a:path w="1123950" h="521970">
                <a:moveTo>
                  <a:pt x="0" y="0"/>
                </a:moveTo>
                <a:lnTo>
                  <a:pt x="1123797" y="0"/>
                </a:lnTo>
                <a:lnTo>
                  <a:pt x="1123797" y="521398"/>
                </a:lnTo>
                <a:lnTo>
                  <a:pt x="0" y="521398"/>
                </a:lnTo>
                <a:lnTo>
                  <a:pt x="0" y="0"/>
                </a:lnTo>
                <a:close/>
              </a:path>
            </a:pathLst>
          </a:custGeom>
          <a:solidFill>
            <a:srgbClr val="FFFFFF"/>
          </a:solidFill>
        </p:spPr>
        <p:txBody>
          <a:bodyPr wrap="square" lIns="0" tIns="0" rIns="0" bIns="0" rtlCol="0"/>
          <a:lstStyle/>
          <a:p>
            <a:endParaRPr/>
          </a:p>
        </p:txBody>
      </p:sp>
      <p:sp>
        <p:nvSpPr>
          <p:cNvPr id="26" name="object 26"/>
          <p:cNvSpPr txBox="1"/>
          <p:nvPr/>
        </p:nvSpPr>
        <p:spPr>
          <a:xfrm>
            <a:off x="3181254" y="4269369"/>
            <a:ext cx="250190" cy="323850"/>
          </a:xfrm>
          <a:prstGeom prst="rect">
            <a:avLst/>
          </a:prstGeom>
        </p:spPr>
        <p:txBody>
          <a:bodyPr vert="horz" wrap="square" lIns="0" tIns="0" rIns="0" bIns="0" rtlCol="0">
            <a:spAutoFit/>
          </a:bodyPr>
          <a:lstStyle/>
          <a:p>
            <a:pPr algn="ctr">
              <a:lnSpc>
                <a:spcPts val="800"/>
              </a:lnSpc>
            </a:pPr>
            <a:r>
              <a:rPr sz="700" dirty="0">
                <a:latin typeface="Arial"/>
                <a:cs typeface="Arial"/>
              </a:rPr>
              <a:t>x0</a:t>
            </a:r>
            <a:endParaRPr sz="700">
              <a:latin typeface="Arial"/>
              <a:cs typeface="Arial"/>
            </a:endParaRPr>
          </a:p>
          <a:p>
            <a:pPr marL="12065" marR="5080" algn="ctr">
              <a:lnSpc>
                <a:spcPts val="819"/>
              </a:lnSpc>
              <a:spcBef>
                <a:spcPts val="35"/>
              </a:spcBef>
            </a:pPr>
            <a:r>
              <a:rPr sz="700" spc="-5" dirty="0">
                <a:latin typeface="Arial"/>
                <a:cs typeface="Arial"/>
              </a:rPr>
              <a:t>&lt;STA  RT&gt;</a:t>
            </a:r>
            <a:endParaRPr sz="700">
              <a:latin typeface="Arial"/>
              <a:cs typeface="Arial"/>
            </a:endParaRPr>
          </a:p>
        </p:txBody>
      </p:sp>
      <p:sp>
        <p:nvSpPr>
          <p:cNvPr id="27" name="object 27"/>
          <p:cNvSpPr txBox="1"/>
          <p:nvPr/>
        </p:nvSpPr>
        <p:spPr>
          <a:xfrm>
            <a:off x="3844919" y="4374143"/>
            <a:ext cx="238125" cy="114300"/>
          </a:xfrm>
          <a:prstGeom prst="rect">
            <a:avLst/>
          </a:prstGeom>
        </p:spPr>
        <p:txBody>
          <a:bodyPr vert="horz" wrap="square" lIns="0" tIns="0" rIns="0" bIns="0" rtlCol="0">
            <a:spAutoFit/>
          </a:bodyPr>
          <a:lstStyle/>
          <a:p>
            <a:pPr marL="12700">
              <a:lnSpc>
                <a:spcPts val="805"/>
              </a:lnSpc>
            </a:pPr>
            <a:r>
              <a:rPr sz="700" spc="-5" dirty="0">
                <a:latin typeface="Arial"/>
                <a:cs typeface="Arial"/>
              </a:rPr>
              <a:t>straw</a:t>
            </a:r>
            <a:endParaRPr sz="700">
              <a:latin typeface="Arial"/>
              <a:cs typeface="Arial"/>
            </a:endParaRPr>
          </a:p>
        </p:txBody>
      </p:sp>
      <p:sp>
        <p:nvSpPr>
          <p:cNvPr id="28" name="object 28"/>
          <p:cNvSpPr txBox="1"/>
          <p:nvPr/>
        </p:nvSpPr>
        <p:spPr>
          <a:xfrm>
            <a:off x="2784072" y="4814254"/>
            <a:ext cx="815340" cy="203200"/>
          </a:xfrm>
          <a:prstGeom prst="rect">
            <a:avLst/>
          </a:prstGeom>
        </p:spPr>
        <p:txBody>
          <a:bodyPr vert="horz" wrap="square" lIns="0" tIns="0" rIns="0" bIns="0" rtlCol="0">
            <a:spAutoFit/>
          </a:bodyPr>
          <a:lstStyle/>
          <a:p>
            <a:pPr marL="12700">
              <a:lnSpc>
                <a:spcPts val="1515"/>
              </a:lnSpc>
            </a:pPr>
            <a:r>
              <a:rPr sz="1400" spc="-5" dirty="0">
                <a:latin typeface="Arial"/>
                <a:cs typeface="Arial"/>
              </a:rPr>
              <a:t>&lt;START&gt;</a:t>
            </a:r>
            <a:endParaRPr sz="1400">
              <a:latin typeface="Arial"/>
              <a:cs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10974" y="104999"/>
            <a:ext cx="961148" cy="4933490"/>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4270316" y="257399"/>
            <a:ext cx="1885946" cy="1333497"/>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463097" y="278724"/>
            <a:ext cx="2807970" cy="0"/>
          </a:xfrm>
          <a:custGeom>
            <a:avLst/>
            <a:gdLst/>
            <a:ahLst/>
            <a:cxnLst/>
            <a:rect l="l" t="t" r="r" b="b"/>
            <a:pathLst>
              <a:path w="2807970">
                <a:moveTo>
                  <a:pt x="2807694" y="0"/>
                </a:moveTo>
                <a:lnTo>
                  <a:pt x="0" y="0"/>
                </a:lnTo>
              </a:path>
            </a:pathLst>
          </a:custGeom>
          <a:ln w="19049">
            <a:solidFill>
              <a:srgbClr val="0000FF"/>
            </a:solidFill>
          </a:ln>
        </p:spPr>
        <p:txBody>
          <a:bodyPr wrap="square" lIns="0" tIns="0" rIns="0" bIns="0" rtlCol="0"/>
          <a:lstStyle/>
          <a:p>
            <a:endParaRPr/>
          </a:p>
        </p:txBody>
      </p:sp>
      <p:sp>
        <p:nvSpPr>
          <p:cNvPr id="5" name="object 5"/>
          <p:cNvSpPr/>
          <p:nvPr/>
        </p:nvSpPr>
        <p:spPr>
          <a:xfrm>
            <a:off x="1376647" y="247259"/>
            <a:ext cx="86995" cy="63500"/>
          </a:xfrm>
          <a:custGeom>
            <a:avLst/>
            <a:gdLst/>
            <a:ahLst/>
            <a:cxnLst/>
            <a:rect l="l" t="t" r="r" b="b"/>
            <a:pathLst>
              <a:path w="86994" h="63500">
                <a:moveTo>
                  <a:pt x="86449" y="62930"/>
                </a:moveTo>
                <a:lnTo>
                  <a:pt x="0" y="31465"/>
                </a:lnTo>
                <a:lnTo>
                  <a:pt x="86449" y="0"/>
                </a:lnTo>
                <a:lnTo>
                  <a:pt x="86449" y="62930"/>
                </a:lnTo>
                <a:close/>
              </a:path>
            </a:pathLst>
          </a:custGeom>
          <a:solidFill>
            <a:srgbClr val="0000FF"/>
          </a:solidFill>
        </p:spPr>
        <p:txBody>
          <a:bodyPr wrap="square" lIns="0" tIns="0" rIns="0" bIns="0" rtlCol="0"/>
          <a:lstStyle/>
          <a:p>
            <a:endParaRPr/>
          </a:p>
        </p:txBody>
      </p:sp>
      <p:sp>
        <p:nvSpPr>
          <p:cNvPr id="6" name="object 6"/>
          <p:cNvSpPr/>
          <p:nvPr/>
        </p:nvSpPr>
        <p:spPr>
          <a:xfrm>
            <a:off x="1376647" y="247259"/>
            <a:ext cx="86995" cy="63500"/>
          </a:xfrm>
          <a:custGeom>
            <a:avLst/>
            <a:gdLst/>
            <a:ahLst/>
            <a:cxnLst/>
            <a:rect l="l" t="t" r="r" b="b"/>
            <a:pathLst>
              <a:path w="86994" h="63500">
                <a:moveTo>
                  <a:pt x="86449" y="0"/>
                </a:moveTo>
                <a:lnTo>
                  <a:pt x="0" y="31465"/>
                </a:lnTo>
                <a:lnTo>
                  <a:pt x="86449" y="62930"/>
                </a:lnTo>
                <a:lnTo>
                  <a:pt x="86449" y="0"/>
                </a:lnTo>
                <a:close/>
              </a:path>
            </a:pathLst>
          </a:custGeom>
          <a:ln w="19049">
            <a:solidFill>
              <a:srgbClr val="0000FF"/>
            </a:solidFill>
          </a:ln>
        </p:spPr>
        <p:txBody>
          <a:bodyPr wrap="square" lIns="0" tIns="0" rIns="0" bIns="0" rtlCol="0"/>
          <a:lstStyle/>
          <a:p>
            <a:endParaRPr/>
          </a:p>
        </p:txBody>
      </p:sp>
      <p:sp>
        <p:nvSpPr>
          <p:cNvPr id="7" name="object 7"/>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8" name="object 8"/>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9" name="object 9"/>
          <p:cNvSpPr txBox="1"/>
          <p:nvPr/>
        </p:nvSpPr>
        <p:spPr>
          <a:xfrm>
            <a:off x="3202324"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h0</a:t>
            </a:r>
            <a:endParaRPr sz="1200">
              <a:latin typeface="Arial"/>
              <a:cs typeface="Arial"/>
            </a:endParaRPr>
          </a:p>
        </p:txBody>
      </p:sp>
      <p:sp>
        <p:nvSpPr>
          <p:cNvPr id="10" name="object 10"/>
          <p:cNvSpPr/>
          <p:nvPr/>
        </p:nvSpPr>
        <p:spPr>
          <a:xfrm>
            <a:off x="3299793" y="36707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11" name="object 11"/>
          <p:cNvSpPr/>
          <p:nvPr/>
        </p:nvSpPr>
        <p:spPr>
          <a:xfrm>
            <a:off x="3268318" y="3584267"/>
            <a:ext cx="63500" cy="86995"/>
          </a:xfrm>
          <a:custGeom>
            <a:avLst/>
            <a:gdLst/>
            <a:ahLst/>
            <a:cxnLst/>
            <a:rect l="l" t="t" r="r" b="b"/>
            <a:pathLst>
              <a:path w="63500" h="86995">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2" name="object 12"/>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13" name="object 13"/>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14" name="object 14"/>
          <p:cNvSpPr/>
          <p:nvPr/>
        </p:nvSpPr>
        <p:spPr>
          <a:xfrm>
            <a:off x="3299793"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15" name="object 15"/>
          <p:cNvSpPr/>
          <p:nvPr/>
        </p:nvSpPr>
        <p:spPr>
          <a:xfrm>
            <a:off x="3268318" y="2394780"/>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6" name="object 16"/>
          <p:cNvSpPr txBox="1"/>
          <p:nvPr/>
        </p:nvSpPr>
        <p:spPr>
          <a:xfrm>
            <a:off x="3115593"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y0</a:t>
            </a:r>
            <a:endParaRPr sz="1200">
              <a:latin typeface="Arial"/>
              <a:cs typeface="Arial"/>
            </a:endParaRPr>
          </a:p>
        </p:txBody>
      </p:sp>
      <p:sp>
        <p:nvSpPr>
          <p:cNvPr id="17" name="object 17"/>
          <p:cNvSpPr/>
          <p:nvPr/>
        </p:nvSpPr>
        <p:spPr>
          <a:xfrm>
            <a:off x="1276887" y="3178868"/>
            <a:ext cx="1724660" cy="1290320"/>
          </a:xfrm>
          <a:custGeom>
            <a:avLst/>
            <a:gdLst/>
            <a:ahLst/>
            <a:cxnLst/>
            <a:rect l="l" t="t" r="r" b="b"/>
            <a:pathLst>
              <a:path w="1724660" h="1290320">
                <a:moveTo>
                  <a:pt x="0" y="1289847"/>
                </a:moveTo>
                <a:lnTo>
                  <a:pt x="54072" y="1288311"/>
                </a:lnTo>
                <a:lnTo>
                  <a:pt x="106026" y="1283788"/>
                </a:lnTo>
                <a:lnTo>
                  <a:pt x="155950" y="1276401"/>
                </a:lnTo>
                <a:lnTo>
                  <a:pt x="203933" y="1266274"/>
                </a:lnTo>
                <a:lnTo>
                  <a:pt x="250062" y="1253534"/>
                </a:lnTo>
                <a:lnTo>
                  <a:pt x="294426" y="1238303"/>
                </a:lnTo>
                <a:lnTo>
                  <a:pt x="337113" y="1220707"/>
                </a:lnTo>
                <a:lnTo>
                  <a:pt x="378212" y="1200869"/>
                </a:lnTo>
                <a:lnTo>
                  <a:pt x="417810" y="1178915"/>
                </a:lnTo>
                <a:lnTo>
                  <a:pt x="455996" y="1154970"/>
                </a:lnTo>
                <a:lnTo>
                  <a:pt x="492858" y="1129156"/>
                </a:lnTo>
                <a:lnTo>
                  <a:pt x="528485" y="1101600"/>
                </a:lnTo>
                <a:lnTo>
                  <a:pt x="562964" y="1072425"/>
                </a:lnTo>
                <a:lnTo>
                  <a:pt x="596384" y="1041756"/>
                </a:lnTo>
                <a:lnTo>
                  <a:pt x="628834" y="1009717"/>
                </a:lnTo>
                <a:lnTo>
                  <a:pt x="660400" y="976433"/>
                </a:lnTo>
                <a:lnTo>
                  <a:pt x="691173" y="942029"/>
                </a:lnTo>
                <a:lnTo>
                  <a:pt x="721239" y="906629"/>
                </a:lnTo>
                <a:lnTo>
                  <a:pt x="750688" y="870358"/>
                </a:lnTo>
                <a:lnTo>
                  <a:pt x="779607" y="833339"/>
                </a:lnTo>
                <a:lnTo>
                  <a:pt x="808084" y="795698"/>
                </a:lnTo>
                <a:lnTo>
                  <a:pt x="836209" y="757559"/>
                </a:lnTo>
                <a:lnTo>
                  <a:pt x="864069" y="719046"/>
                </a:lnTo>
                <a:lnTo>
                  <a:pt x="891752" y="680284"/>
                </a:lnTo>
                <a:lnTo>
                  <a:pt x="919348" y="641398"/>
                </a:lnTo>
                <a:lnTo>
                  <a:pt x="948094" y="600896"/>
                </a:lnTo>
                <a:lnTo>
                  <a:pt x="976939" y="560534"/>
                </a:lnTo>
                <a:lnTo>
                  <a:pt x="1005985" y="520453"/>
                </a:lnTo>
                <a:lnTo>
                  <a:pt x="1035330" y="480793"/>
                </a:lnTo>
                <a:lnTo>
                  <a:pt x="1065073" y="441696"/>
                </a:lnTo>
                <a:lnTo>
                  <a:pt x="1095316" y="403302"/>
                </a:lnTo>
                <a:lnTo>
                  <a:pt x="1126157" y="365752"/>
                </a:lnTo>
                <a:lnTo>
                  <a:pt x="1157697" y="329188"/>
                </a:lnTo>
                <a:lnTo>
                  <a:pt x="1190034" y="293749"/>
                </a:lnTo>
                <a:lnTo>
                  <a:pt x="1223269" y="259578"/>
                </a:lnTo>
                <a:lnTo>
                  <a:pt x="1257502" y="226814"/>
                </a:lnTo>
                <a:lnTo>
                  <a:pt x="1292832" y="195599"/>
                </a:lnTo>
                <a:lnTo>
                  <a:pt x="1329359" y="166068"/>
                </a:lnTo>
                <a:lnTo>
                  <a:pt x="1367182" y="138369"/>
                </a:lnTo>
                <a:lnTo>
                  <a:pt x="1406400" y="112640"/>
                </a:lnTo>
                <a:lnTo>
                  <a:pt x="1447115" y="89022"/>
                </a:lnTo>
                <a:lnTo>
                  <a:pt x="1489425" y="67653"/>
                </a:lnTo>
                <a:lnTo>
                  <a:pt x="1533431" y="48674"/>
                </a:lnTo>
                <a:lnTo>
                  <a:pt x="1602847" y="25015"/>
                </a:lnTo>
                <a:lnTo>
                  <a:pt x="1676631" y="7524"/>
                </a:lnTo>
                <a:lnTo>
                  <a:pt x="1715281" y="1249"/>
                </a:lnTo>
                <a:lnTo>
                  <a:pt x="1724606" y="0"/>
                </a:lnTo>
              </a:path>
            </a:pathLst>
          </a:custGeom>
          <a:ln w="19049">
            <a:solidFill>
              <a:srgbClr val="000000"/>
            </a:solidFill>
          </a:ln>
        </p:spPr>
        <p:txBody>
          <a:bodyPr wrap="square" lIns="0" tIns="0" rIns="0" bIns="0" rtlCol="0"/>
          <a:lstStyle/>
          <a:p>
            <a:endParaRPr/>
          </a:p>
        </p:txBody>
      </p:sp>
      <p:sp>
        <p:nvSpPr>
          <p:cNvPr id="18" name="object 18"/>
          <p:cNvSpPr/>
          <p:nvPr/>
        </p:nvSpPr>
        <p:spPr>
          <a:xfrm>
            <a:off x="2999569" y="3147468"/>
            <a:ext cx="88265" cy="62865"/>
          </a:xfrm>
          <a:custGeom>
            <a:avLst/>
            <a:gdLst/>
            <a:ahLst/>
            <a:cxnLst/>
            <a:rect l="l" t="t" r="r" b="b"/>
            <a:pathLst>
              <a:path w="88264" h="62864">
                <a:moveTo>
                  <a:pt x="3874" y="62799"/>
                </a:moveTo>
                <a:lnTo>
                  <a:pt x="88224" y="26074"/>
                </a:lnTo>
                <a:lnTo>
                  <a:pt x="0" y="0"/>
                </a:lnTo>
                <a:lnTo>
                  <a:pt x="3874" y="62799"/>
                </a:lnTo>
                <a:close/>
              </a:path>
            </a:pathLst>
          </a:custGeom>
          <a:ln w="19049">
            <a:solidFill>
              <a:srgbClr val="000000"/>
            </a:solidFill>
          </a:ln>
        </p:spPr>
        <p:txBody>
          <a:bodyPr wrap="square" lIns="0" tIns="0" rIns="0" bIns="0" rtlCol="0"/>
          <a:lstStyle/>
          <a:p>
            <a:endParaRPr/>
          </a:p>
        </p:txBody>
      </p:sp>
      <p:sp>
        <p:nvSpPr>
          <p:cNvPr id="19" name="object 19"/>
          <p:cNvSpPr txBox="1">
            <a:spLocks noGrp="1"/>
          </p:cNvSpPr>
          <p:nvPr>
            <p:ph type="title"/>
          </p:nvPr>
        </p:nvSpPr>
        <p:spPr>
          <a:prstGeom prst="rect">
            <a:avLst/>
          </a:prstGeom>
        </p:spPr>
        <p:txBody>
          <a:bodyPr vert="horz" wrap="square" lIns="0" tIns="114097" rIns="0" bIns="0" rtlCol="0">
            <a:spAutoFit/>
          </a:bodyPr>
          <a:lstStyle/>
          <a:p>
            <a:pPr marL="6146800">
              <a:lnSpc>
                <a:spcPct val="100000"/>
              </a:lnSpc>
            </a:pPr>
            <a:r>
              <a:rPr sz="1800" spc="-5" dirty="0">
                <a:solidFill>
                  <a:srgbClr val="0000FF"/>
                </a:solidFill>
              </a:rPr>
              <a:t>test</a:t>
            </a:r>
            <a:r>
              <a:rPr sz="1800" spc="-65" dirty="0">
                <a:solidFill>
                  <a:srgbClr val="0000FF"/>
                </a:solidFill>
              </a:rPr>
              <a:t> </a:t>
            </a:r>
            <a:r>
              <a:rPr sz="1800" spc="-5" dirty="0">
                <a:solidFill>
                  <a:srgbClr val="0000FF"/>
                </a:solidFill>
              </a:rPr>
              <a:t>image</a:t>
            </a:r>
            <a:endParaRPr sz="1800"/>
          </a:p>
        </p:txBody>
      </p:sp>
      <p:sp>
        <p:nvSpPr>
          <p:cNvPr id="20" name="object 20"/>
          <p:cNvSpPr/>
          <p:nvPr/>
        </p:nvSpPr>
        <p:spPr>
          <a:xfrm>
            <a:off x="3734267"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21" name="object 21"/>
          <p:cNvSpPr/>
          <p:nvPr/>
        </p:nvSpPr>
        <p:spPr>
          <a:xfrm>
            <a:off x="3734267"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22" name="object 22"/>
          <p:cNvSpPr/>
          <p:nvPr/>
        </p:nvSpPr>
        <p:spPr>
          <a:xfrm>
            <a:off x="332674" y="4567490"/>
            <a:ext cx="1123950" cy="521970"/>
          </a:xfrm>
          <a:custGeom>
            <a:avLst/>
            <a:gdLst/>
            <a:ahLst/>
            <a:cxnLst/>
            <a:rect l="l" t="t" r="r" b="b"/>
            <a:pathLst>
              <a:path w="1123950" h="521970">
                <a:moveTo>
                  <a:pt x="0" y="0"/>
                </a:moveTo>
                <a:lnTo>
                  <a:pt x="1123797" y="0"/>
                </a:lnTo>
                <a:lnTo>
                  <a:pt x="1123797" y="521398"/>
                </a:lnTo>
                <a:lnTo>
                  <a:pt x="0" y="521398"/>
                </a:lnTo>
                <a:lnTo>
                  <a:pt x="0" y="0"/>
                </a:lnTo>
                <a:close/>
              </a:path>
            </a:pathLst>
          </a:custGeom>
          <a:solidFill>
            <a:srgbClr val="FFFFFF"/>
          </a:solidFill>
        </p:spPr>
        <p:txBody>
          <a:bodyPr wrap="square" lIns="0" tIns="0" rIns="0" bIns="0" rtlCol="0"/>
          <a:lstStyle/>
          <a:p>
            <a:endParaRPr/>
          </a:p>
        </p:txBody>
      </p:sp>
      <p:sp>
        <p:nvSpPr>
          <p:cNvPr id="23" name="object 23"/>
          <p:cNvSpPr/>
          <p:nvPr/>
        </p:nvSpPr>
        <p:spPr>
          <a:xfrm>
            <a:off x="3483843" y="3171818"/>
            <a:ext cx="175260" cy="0"/>
          </a:xfrm>
          <a:custGeom>
            <a:avLst/>
            <a:gdLst/>
            <a:ahLst/>
            <a:cxnLst/>
            <a:rect l="l" t="t" r="r" b="b"/>
            <a:pathLst>
              <a:path w="175260">
                <a:moveTo>
                  <a:pt x="0" y="0"/>
                </a:moveTo>
                <a:lnTo>
                  <a:pt x="174899" y="0"/>
                </a:lnTo>
              </a:path>
            </a:pathLst>
          </a:custGeom>
          <a:ln w="19049">
            <a:solidFill>
              <a:srgbClr val="666666"/>
            </a:solidFill>
          </a:ln>
        </p:spPr>
        <p:txBody>
          <a:bodyPr wrap="square" lIns="0" tIns="0" rIns="0" bIns="0" rtlCol="0"/>
          <a:lstStyle/>
          <a:p>
            <a:endParaRPr/>
          </a:p>
        </p:txBody>
      </p:sp>
      <p:sp>
        <p:nvSpPr>
          <p:cNvPr id="24" name="object 24"/>
          <p:cNvSpPr/>
          <p:nvPr/>
        </p:nvSpPr>
        <p:spPr>
          <a:xfrm>
            <a:off x="3658742" y="3140368"/>
            <a:ext cx="86995" cy="63500"/>
          </a:xfrm>
          <a:custGeom>
            <a:avLst/>
            <a:gdLst/>
            <a:ahLst/>
            <a:cxnLst/>
            <a:rect l="l" t="t" r="r" b="b"/>
            <a:pathLst>
              <a:path w="86995" h="63500">
                <a:moveTo>
                  <a:pt x="0" y="62924"/>
                </a:moveTo>
                <a:lnTo>
                  <a:pt x="86449" y="31449"/>
                </a:lnTo>
                <a:lnTo>
                  <a:pt x="0" y="0"/>
                </a:lnTo>
                <a:lnTo>
                  <a:pt x="0" y="62924"/>
                </a:lnTo>
                <a:close/>
              </a:path>
            </a:pathLst>
          </a:custGeom>
          <a:ln w="19049">
            <a:solidFill>
              <a:srgbClr val="666666"/>
            </a:solidFill>
          </a:ln>
        </p:spPr>
        <p:txBody>
          <a:bodyPr wrap="square" lIns="0" tIns="0" rIns="0" bIns="0" rtlCol="0"/>
          <a:lstStyle/>
          <a:p>
            <a:endParaRPr/>
          </a:p>
        </p:txBody>
      </p:sp>
      <p:sp>
        <p:nvSpPr>
          <p:cNvPr id="25" name="object 25"/>
          <p:cNvSpPr/>
          <p:nvPr/>
        </p:nvSpPr>
        <p:spPr>
          <a:xfrm>
            <a:off x="3957266" y="36708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26" name="object 26"/>
          <p:cNvSpPr/>
          <p:nvPr/>
        </p:nvSpPr>
        <p:spPr>
          <a:xfrm>
            <a:off x="3925792" y="3584367"/>
            <a:ext cx="63500" cy="86995"/>
          </a:xfrm>
          <a:custGeom>
            <a:avLst/>
            <a:gdLst/>
            <a:ahLst/>
            <a:cxnLst/>
            <a:rect l="l" t="t" r="r" b="b"/>
            <a:pathLst>
              <a:path w="63500" h="86995">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27" name="object 27"/>
          <p:cNvSpPr/>
          <p:nvPr/>
        </p:nvSpPr>
        <p:spPr>
          <a:xfrm>
            <a:off x="3773042"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28" name="object 28"/>
          <p:cNvSpPr/>
          <p:nvPr/>
        </p:nvSpPr>
        <p:spPr>
          <a:xfrm>
            <a:off x="3773042"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29" name="object 29"/>
          <p:cNvSpPr txBox="1"/>
          <p:nvPr/>
        </p:nvSpPr>
        <p:spPr>
          <a:xfrm>
            <a:off x="3859786"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h1</a:t>
            </a:r>
            <a:endParaRPr sz="1200">
              <a:latin typeface="Arial"/>
              <a:cs typeface="Arial"/>
            </a:endParaRPr>
          </a:p>
        </p:txBody>
      </p:sp>
      <p:sp>
        <p:nvSpPr>
          <p:cNvPr id="30" name="object 30"/>
          <p:cNvSpPr/>
          <p:nvPr/>
        </p:nvSpPr>
        <p:spPr>
          <a:xfrm>
            <a:off x="3957266"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31" name="object 31"/>
          <p:cNvSpPr/>
          <p:nvPr/>
        </p:nvSpPr>
        <p:spPr>
          <a:xfrm>
            <a:off x="3925792" y="2394780"/>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32" name="object 32"/>
          <p:cNvSpPr txBox="1"/>
          <p:nvPr/>
        </p:nvSpPr>
        <p:spPr>
          <a:xfrm>
            <a:off x="3773042"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y1</a:t>
            </a:r>
            <a:endParaRPr sz="1200">
              <a:latin typeface="Arial"/>
              <a:cs typeface="Arial"/>
            </a:endParaRPr>
          </a:p>
        </p:txBody>
      </p:sp>
      <p:sp>
        <p:nvSpPr>
          <p:cNvPr id="33" name="object 33"/>
          <p:cNvSpPr txBox="1"/>
          <p:nvPr/>
        </p:nvSpPr>
        <p:spPr>
          <a:xfrm>
            <a:off x="3181254" y="4269369"/>
            <a:ext cx="250190" cy="323850"/>
          </a:xfrm>
          <a:prstGeom prst="rect">
            <a:avLst/>
          </a:prstGeom>
        </p:spPr>
        <p:txBody>
          <a:bodyPr vert="horz" wrap="square" lIns="0" tIns="0" rIns="0" bIns="0" rtlCol="0">
            <a:spAutoFit/>
          </a:bodyPr>
          <a:lstStyle/>
          <a:p>
            <a:pPr algn="ctr">
              <a:lnSpc>
                <a:spcPts val="800"/>
              </a:lnSpc>
            </a:pPr>
            <a:r>
              <a:rPr sz="700" dirty="0">
                <a:latin typeface="Arial"/>
                <a:cs typeface="Arial"/>
              </a:rPr>
              <a:t>x0</a:t>
            </a:r>
            <a:endParaRPr sz="700">
              <a:latin typeface="Arial"/>
              <a:cs typeface="Arial"/>
            </a:endParaRPr>
          </a:p>
          <a:p>
            <a:pPr marL="12065" marR="5080" algn="ctr">
              <a:lnSpc>
                <a:spcPts val="819"/>
              </a:lnSpc>
              <a:spcBef>
                <a:spcPts val="35"/>
              </a:spcBef>
            </a:pPr>
            <a:r>
              <a:rPr sz="700" spc="-5" dirty="0">
                <a:latin typeface="Arial"/>
                <a:cs typeface="Arial"/>
              </a:rPr>
              <a:t>&lt;STA  RT&gt;</a:t>
            </a:r>
            <a:endParaRPr sz="700">
              <a:latin typeface="Arial"/>
              <a:cs typeface="Arial"/>
            </a:endParaRPr>
          </a:p>
        </p:txBody>
      </p:sp>
      <p:sp>
        <p:nvSpPr>
          <p:cNvPr id="34" name="object 34"/>
          <p:cNvSpPr txBox="1"/>
          <p:nvPr/>
        </p:nvSpPr>
        <p:spPr>
          <a:xfrm>
            <a:off x="3844919" y="4374143"/>
            <a:ext cx="238125" cy="114300"/>
          </a:xfrm>
          <a:prstGeom prst="rect">
            <a:avLst/>
          </a:prstGeom>
        </p:spPr>
        <p:txBody>
          <a:bodyPr vert="horz" wrap="square" lIns="0" tIns="0" rIns="0" bIns="0" rtlCol="0">
            <a:spAutoFit/>
          </a:bodyPr>
          <a:lstStyle/>
          <a:p>
            <a:pPr marL="12700">
              <a:lnSpc>
                <a:spcPts val="805"/>
              </a:lnSpc>
            </a:pPr>
            <a:r>
              <a:rPr sz="700" spc="-5" dirty="0">
                <a:latin typeface="Arial"/>
                <a:cs typeface="Arial"/>
              </a:rPr>
              <a:t>straw</a:t>
            </a:r>
            <a:endParaRPr sz="700">
              <a:latin typeface="Arial"/>
              <a:cs typeface="Arial"/>
            </a:endParaRPr>
          </a:p>
        </p:txBody>
      </p:sp>
      <p:sp>
        <p:nvSpPr>
          <p:cNvPr id="35" name="object 35"/>
          <p:cNvSpPr txBox="1"/>
          <p:nvPr/>
        </p:nvSpPr>
        <p:spPr>
          <a:xfrm>
            <a:off x="2784072" y="4814254"/>
            <a:ext cx="815340" cy="203200"/>
          </a:xfrm>
          <a:prstGeom prst="rect">
            <a:avLst/>
          </a:prstGeom>
        </p:spPr>
        <p:txBody>
          <a:bodyPr vert="horz" wrap="square" lIns="0" tIns="0" rIns="0" bIns="0" rtlCol="0">
            <a:spAutoFit/>
          </a:bodyPr>
          <a:lstStyle/>
          <a:p>
            <a:pPr marL="12700">
              <a:lnSpc>
                <a:spcPts val="1515"/>
              </a:lnSpc>
            </a:pPr>
            <a:r>
              <a:rPr sz="1400" spc="-5" dirty="0">
                <a:latin typeface="Arial"/>
                <a:cs typeface="Arial"/>
              </a:rPr>
              <a:t>&lt;START&gt;</a:t>
            </a:r>
            <a:endParaRPr sz="1400">
              <a:latin typeface="Arial"/>
              <a:cs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10974" y="104999"/>
            <a:ext cx="961148" cy="4933490"/>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4270316" y="257399"/>
            <a:ext cx="1885946" cy="1333497"/>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463097" y="278724"/>
            <a:ext cx="2807970" cy="0"/>
          </a:xfrm>
          <a:custGeom>
            <a:avLst/>
            <a:gdLst/>
            <a:ahLst/>
            <a:cxnLst/>
            <a:rect l="l" t="t" r="r" b="b"/>
            <a:pathLst>
              <a:path w="2807970">
                <a:moveTo>
                  <a:pt x="2807694" y="0"/>
                </a:moveTo>
                <a:lnTo>
                  <a:pt x="0" y="0"/>
                </a:lnTo>
              </a:path>
            </a:pathLst>
          </a:custGeom>
          <a:ln w="19049">
            <a:solidFill>
              <a:srgbClr val="0000FF"/>
            </a:solidFill>
          </a:ln>
        </p:spPr>
        <p:txBody>
          <a:bodyPr wrap="square" lIns="0" tIns="0" rIns="0" bIns="0" rtlCol="0"/>
          <a:lstStyle/>
          <a:p>
            <a:endParaRPr/>
          </a:p>
        </p:txBody>
      </p:sp>
      <p:sp>
        <p:nvSpPr>
          <p:cNvPr id="5" name="object 5"/>
          <p:cNvSpPr/>
          <p:nvPr/>
        </p:nvSpPr>
        <p:spPr>
          <a:xfrm>
            <a:off x="1376647" y="247259"/>
            <a:ext cx="86995" cy="63500"/>
          </a:xfrm>
          <a:custGeom>
            <a:avLst/>
            <a:gdLst/>
            <a:ahLst/>
            <a:cxnLst/>
            <a:rect l="l" t="t" r="r" b="b"/>
            <a:pathLst>
              <a:path w="86994" h="63500">
                <a:moveTo>
                  <a:pt x="86449" y="62930"/>
                </a:moveTo>
                <a:lnTo>
                  <a:pt x="0" y="31465"/>
                </a:lnTo>
                <a:lnTo>
                  <a:pt x="86449" y="0"/>
                </a:lnTo>
                <a:lnTo>
                  <a:pt x="86449" y="62930"/>
                </a:lnTo>
                <a:close/>
              </a:path>
            </a:pathLst>
          </a:custGeom>
          <a:solidFill>
            <a:srgbClr val="0000FF"/>
          </a:solidFill>
        </p:spPr>
        <p:txBody>
          <a:bodyPr wrap="square" lIns="0" tIns="0" rIns="0" bIns="0" rtlCol="0"/>
          <a:lstStyle/>
          <a:p>
            <a:endParaRPr/>
          </a:p>
        </p:txBody>
      </p:sp>
      <p:sp>
        <p:nvSpPr>
          <p:cNvPr id="6" name="object 6"/>
          <p:cNvSpPr/>
          <p:nvPr/>
        </p:nvSpPr>
        <p:spPr>
          <a:xfrm>
            <a:off x="1376647" y="247259"/>
            <a:ext cx="86995" cy="63500"/>
          </a:xfrm>
          <a:custGeom>
            <a:avLst/>
            <a:gdLst/>
            <a:ahLst/>
            <a:cxnLst/>
            <a:rect l="l" t="t" r="r" b="b"/>
            <a:pathLst>
              <a:path w="86994" h="63500">
                <a:moveTo>
                  <a:pt x="86449" y="0"/>
                </a:moveTo>
                <a:lnTo>
                  <a:pt x="0" y="31465"/>
                </a:lnTo>
                <a:lnTo>
                  <a:pt x="86449" y="62930"/>
                </a:lnTo>
                <a:lnTo>
                  <a:pt x="86449" y="0"/>
                </a:lnTo>
                <a:close/>
              </a:path>
            </a:pathLst>
          </a:custGeom>
          <a:ln w="19049">
            <a:solidFill>
              <a:srgbClr val="0000FF"/>
            </a:solidFill>
          </a:ln>
        </p:spPr>
        <p:txBody>
          <a:bodyPr wrap="square" lIns="0" tIns="0" rIns="0" bIns="0" rtlCol="0"/>
          <a:lstStyle/>
          <a:p>
            <a:endParaRPr/>
          </a:p>
        </p:txBody>
      </p:sp>
      <p:sp>
        <p:nvSpPr>
          <p:cNvPr id="7" name="object 7"/>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8" name="object 8"/>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9" name="object 9"/>
          <p:cNvSpPr txBox="1"/>
          <p:nvPr/>
        </p:nvSpPr>
        <p:spPr>
          <a:xfrm>
            <a:off x="3202324"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h0</a:t>
            </a:r>
            <a:endParaRPr sz="1200">
              <a:latin typeface="Arial"/>
              <a:cs typeface="Arial"/>
            </a:endParaRPr>
          </a:p>
        </p:txBody>
      </p:sp>
      <p:sp>
        <p:nvSpPr>
          <p:cNvPr id="10" name="object 10"/>
          <p:cNvSpPr/>
          <p:nvPr/>
        </p:nvSpPr>
        <p:spPr>
          <a:xfrm>
            <a:off x="3299793" y="36707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11" name="object 11"/>
          <p:cNvSpPr/>
          <p:nvPr/>
        </p:nvSpPr>
        <p:spPr>
          <a:xfrm>
            <a:off x="3268318" y="3584267"/>
            <a:ext cx="63500" cy="86995"/>
          </a:xfrm>
          <a:custGeom>
            <a:avLst/>
            <a:gdLst/>
            <a:ahLst/>
            <a:cxnLst/>
            <a:rect l="l" t="t" r="r" b="b"/>
            <a:pathLst>
              <a:path w="63500" h="86995">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2" name="object 12"/>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13" name="object 13"/>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14" name="object 14"/>
          <p:cNvSpPr/>
          <p:nvPr/>
        </p:nvSpPr>
        <p:spPr>
          <a:xfrm>
            <a:off x="3299793"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15" name="object 15"/>
          <p:cNvSpPr/>
          <p:nvPr/>
        </p:nvSpPr>
        <p:spPr>
          <a:xfrm>
            <a:off x="3268318" y="2394780"/>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6" name="object 16"/>
          <p:cNvSpPr txBox="1"/>
          <p:nvPr/>
        </p:nvSpPr>
        <p:spPr>
          <a:xfrm>
            <a:off x="3115593"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y0</a:t>
            </a:r>
            <a:endParaRPr sz="1200">
              <a:latin typeface="Arial"/>
              <a:cs typeface="Arial"/>
            </a:endParaRPr>
          </a:p>
        </p:txBody>
      </p:sp>
      <p:sp>
        <p:nvSpPr>
          <p:cNvPr id="17" name="object 17"/>
          <p:cNvSpPr/>
          <p:nvPr/>
        </p:nvSpPr>
        <p:spPr>
          <a:xfrm>
            <a:off x="1276887" y="3178868"/>
            <a:ext cx="1724660" cy="1290320"/>
          </a:xfrm>
          <a:custGeom>
            <a:avLst/>
            <a:gdLst/>
            <a:ahLst/>
            <a:cxnLst/>
            <a:rect l="l" t="t" r="r" b="b"/>
            <a:pathLst>
              <a:path w="1724660" h="1290320">
                <a:moveTo>
                  <a:pt x="0" y="1289847"/>
                </a:moveTo>
                <a:lnTo>
                  <a:pt x="54072" y="1288311"/>
                </a:lnTo>
                <a:lnTo>
                  <a:pt x="106026" y="1283788"/>
                </a:lnTo>
                <a:lnTo>
                  <a:pt x="155950" y="1276401"/>
                </a:lnTo>
                <a:lnTo>
                  <a:pt x="203933" y="1266274"/>
                </a:lnTo>
                <a:lnTo>
                  <a:pt x="250062" y="1253534"/>
                </a:lnTo>
                <a:lnTo>
                  <a:pt x="294426" y="1238303"/>
                </a:lnTo>
                <a:lnTo>
                  <a:pt x="337113" y="1220707"/>
                </a:lnTo>
                <a:lnTo>
                  <a:pt x="378212" y="1200869"/>
                </a:lnTo>
                <a:lnTo>
                  <a:pt x="417810" y="1178915"/>
                </a:lnTo>
                <a:lnTo>
                  <a:pt x="455996" y="1154970"/>
                </a:lnTo>
                <a:lnTo>
                  <a:pt x="492858" y="1129156"/>
                </a:lnTo>
                <a:lnTo>
                  <a:pt x="528485" y="1101600"/>
                </a:lnTo>
                <a:lnTo>
                  <a:pt x="562964" y="1072425"/>
                </a:lnTo>
                <a:lnTo>
                  <a:pt x="596384" y="1041756"/>
                </a:lnTo>
                <a:lnTo>
                  <a:pt x="628834" y="1009717"/>
                </a:lnTo>
                <a:lnTo>
                  <a:pt x="660400" y="976433"/>
                </a:lnTo>
                <a:lnTo>
                  <a:pt x="691173" y="942029"/>
                </a:lnTo>
                <a:lnTo>
                  <a:pt x="721239" y="906629"/>
                </a:lnTo>
                <a:lnTo>
                  <a:pt x="750688" y="870358"/>
                </a:lnTo>
                <a:lnTo>
                  <a:pt x="779607" y="833339"/>
                </a:lnTo>
                <a:lnTo>
                  <a:pt x="808084" y="795698"/>
                </a:lnTo>
                <a:lnTo>
                  <a:pt x="836209" y="757559"/>
                </a:lnTo>
                <a:lnTo>
                  <a:pt x="864069" y="719046"/>
                </a:lnTo>
                <a:lnTo>
                  <a:pt x="891752" y="680284"/>
                </a:lnTo>
                <a:lnTo>
                  <a:pt x="919348" y="641398"/>
                </a:lnTo>
                <a:lnTo>
                  <a:pt x="948094" y="600896"/>
                </a:lnTo>
                <a:lnTo>
                  <a:pt x="976939" y="560534"/>
                </a:lnTo>
                <a:lnTo>
                  <a:pt x="1005985" y="520453"/>
                </a:lnTo>
                <a:lnTo>
                  <a:pt x="1035330" y="480793"/>
                </a:lnTo>
                <a:lnTo>
                  <a:pt x="1065073" y="441696"/>
                </a:lnTo>
                <a:lnTo>
                  <a:pt x="1095316" y="403302"/>
                </a:lnTo>
                <a:lnTo>
                  <a:pt x="1126157" y="365752"/>
                </a:lnTo>
                <a:lnTo>
                  <a:pt x="1157697" y="329188"/>
                </a:lnTo>
                <a:lnTo>
                  <a:pt x="1190034" y="293749"/>
                </a:lnTo>
                <a:lnTo>
                  <a:pt x="1223269" y="259578"/>
                </a:lnTo>
                <a:lnTo>
                  <a:pt x="1257502" y="226814"/>
                </a:lnTo>
                <a:lnTo>
                  <a:pt x="1292832" y="195599"/>
                </a:lnTo>
                <a:lnTo>
                  <a:pt x="1329359" y="166068"/>
                </a:lnTo>
                <a:lnTo>
                  <a:pt x="1367182" y="138369"/>
                </a:lnTo>
                <a:lnTo>
                  <a:pt x="1406400" y="112640"/>
                </a:lnTo>
                <a:lnTo>
                  <a:pt x="1447115" y="89022"/>
                </a:lnTo>
                <a:lnTo>
                  <a:pt x="1489425" y="67653"/>
                </a:lnTo>
                <a:lnTo>
                  <a:pt x="1533431" y="48674"/>
                </a:lnTo>
                <a:lnTo>
                  <a:pt x="1602847" y="25015"/>
                </a:lnTo>
                <a:lnTo>
                  <a:pt x="1676631" y="7524"/>
                </a:lnTo>
                <a:lnTo>
                  <a:pt x="1715281" y="1249"/>
                </a:lnTo>
                <a:lnTo>
                  <a:pt x="1724606" y="0"/>
                </a:lnTo>
              </a:path>
            </a:pathLst>
          </a:custGeom>
          <a:ln w="19049">
            <a:solidFill>
              <a:srgbClr val="000000"/>
            </a:solidFill>
          </a:ln>
        </p:spPr>
        <p:txBody>
          <a:bodyPr wrap="square" lIns="0" tIns="0" rIns="0" bIns="0" rtlCol="0"/>
          <a:lstStyle/>
          <a:p>
            <a:endParaRPr/>
          </a:p>
        </p:txBody>
      </p:sp>
      <p:sp>
        <p:nvSpPr>
          <p:cNvPr id="18" name="object 18"/>
          <p:cNvSpPr/>
          <p:nvPr/>
        </p:nvSpPr>
        <p:spPr>
          <a:xfrm>
            <a:off x="2999569" y="3147468"/>
            <a:ext cx="88265" cy="62865"/>
          </a:xfrm>
          <a:custGeom>
            <a:avLst/>
            <a:gdLst/>
            <a:ahLst/>
            <a:cxnLst/>
            <a:rect l="l" t="t" r="r" b="b"/>
            <a:pathLst>
              <a:path w="88264" h="62864">
                <a:moveTo>
                  <a:pt x="3874" y="62799"/>
                </a:moveTo>
                <a:lnTo>
                  <a:pt x="88224" y="26074"/>
                </a:lnTo>
                <a:lnTo>
                  <a:pt x="0" y="0"/>
                </a:lnTo>
                <a:lnTo>
                  <a:pt x="3874" y="62799"/>
                </a:lnTo>
                <a:close/>
              </a:path>
            </a:pathLst>
          </a:custGeom>
          <a:ln w="19049">
            <a:solidFill>
              <a:srgbClr val="000000"/>
            </a:solidFill>
          </a:ln>
        </p:spPr>
        <p:txBody>
          <a:bodyPr wrap="square" lIns="0" tIns="0" rIns="0" bIns="0" rtlCol="0"/>
          <a:lstStyle/>
          <a:p>
            <a:endParaRPr/>
          </a:p>
        </p:txBody>
      </p:sp>
      <p:sp>
        <p:nvSpPr>
          <p:cNvPr id="19" name="object 19"/>
          <p:cNvSpPr txBox="1">
            <a:spLocks noGrp="1"/>
          </p:cNvSpPr>
          <p:nvPr>
            <p:ph type="title"/>
          </p:nvPr>
        </p:nvSpPr>
        <p:spPr>
          <a:prstGeom prst="rect">
            <a:avLst/>
          </a:prstGeom>
        </p:spPr>
        <p:txBody>
          <a:bodyPr vert="horz" wrap="square" lIns="0" tIns="114097" rIns="0" bIns="0" rtlCol="0">
            <a:spAutoFit/>
          </a:bodyPr>
          <a:lstStyle/>
          <a:p>
            <a:pPr marL="6146800">
              <a:lnSpc>
                <a:spcPct val="100000"/>
              </a:lnSpc>
            </a:pPr>
            <a:r>
              <a:rPr sz="1800" spc="-5" dirty="0">
                <a:solidFill>
                  <a:srgbClr val="0000FF"/>
                </a:solidFill>
              </a:rPr>
              <a:t>test</a:t>
            </a:r>
            <a:r>
              <a:rPr sz="1800" spc="-65" dirty="0">
                <a:solidFill>
                  <a:srgbClr val="0000FF"/>
                </a:solidFill>
              </a:rPr>
              <a:t> </a:t>
            </a:r>
            <a:r>
              <a:rPr sz="1800" spc="-5" dirty="0">
                <a:solidFill>
                  <a:srgbClr val="0000FF"/>
                </a:solidFill>
              </a:rPr>
              <a:t>image</a:t>
            </a:r>
            <a:endParaRPr sz="1800"/>
          </a:p>
        </p:txBody>
      </p:sp>
      <p:sp>
        <p:nvSpPr>
          <p:cNvPr id="20" name="object 20"/>
          <p:cNvSpPr/>
          <p:nvPr/>
        </p:nvSpPr>
        <p:spPr>
          <a:xfrm>
            <a:off x="3734267"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21" name="object 21"/>
          <p:cNvSpPr/>
          <p:nvPr/>
        </p:nvSpPr>
        <p:spPr>
          <a:xfrm>
            <a:off x="3734267"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22" name="object 22"/>
          <p:cNvSpPr/>
          <p:nvPr/>
        </p:nvSpPr>
        <p:spPr>
          <a:xfrm>
            <a:off x="332674" y="4567490"/>
            <a:ext cx="1123950" cy="521970"/>
          </a:xfrm>
          <a:custGeom>
            <a:avLst/>
            <a:gdLst/>
            <a:ahLst/>
            <a:cxnLst/>
            <a:rect l="l" t="t" r="r" b="b"/>
            <a:pathLst>
              <a:path w="1123950" h="521970">
                <a:moveTo>
                  <a:pt x="0" y="0"/>
                </a:moveTo>
                <a:lnTo>
                  <a:pt x="1123797" y="0"/>
                </a:lnTo>
                <a:lnTo>
                  <a:pt x="1123797" y="521398"/>
                </a:lnTo>
                <a:lnTo>
                  <a:pt x="0" y="521398"/>
                </a:lnTo>
                <a:lnTo>
                  <a:pt x="0" y="0"/>
                </a:lnTo>
                <a:close/>
              </a:path>
            </a:pathLst>
          </a:custGeom>
          <a:solidFill>
            <a:srgbClr val="FFFFFF"/>
          </a:solidFill>
        </p:spPr>
        <p:txBody>
          <a:bodyPr wrap="square" lIns="0" tIns="0" rIns="0" bIns="0" rtlCol="0"/>
          <a:lstStyle/>
          <a:p>
            <a:endParaRPr/>
          </a:p>
        </p:txBody>
      </p:sp>
      <p:sp>
        <p:nvSpPr>
          <p:cNvPr id="23" name="object 23"/>
          <p:cNvSpPr/>
          <p:nvPr/>
        </p:nvSpPr>
        <p:spPr>
          <a:xfrm>
            <a:off x="3483843" y="3171818"/>
            <a:ext cx="175260" cy="0"/>
          </a:xfrm>
          <a:custGeom>
            <a:avLst/>
            <a:gdLst/>
            <a:ahLst/>
            <a:cxnLst/>
            <a:rect l="l" t="t" r="r" b="b"/>
            <a:pathLst>
              <a:path w="175260">
                <a:moveTo>
                  <a:pt x="0" y="0"/>
                </a:moveTo>
                <a:lnTo>
                  <a:pt x="174899" y="0"/>
                </a:lnTo>
              </a:path>
            </a:pathLst>
          </a:custGeom>
          <a:ln w="19049">
            <a:solidFill>
              <a:srgbClr val="666666"/>
            </a:solidFill>
          </a:ln>
        </p:spPr>
        <p:txBody>
          <a:bodyPr wrap="square" lIns="0" tIns="0" rIns="0" bIns="0" rtlCol="0"/>
          <a:lstStyle/>
          <a:p>
            <a:endParaRPr/>
          </a:p>
        </p:txBody>
      </p:sp>
      <p:sp>
        <p:nvSpPr>
          <p:cNvPr id="24" name="object 24"/>
          <p:cNvSpPr/>
          <p:nvPr/>
        </p:nvSpPr>
        <p:spPr>
          <a:xfrm>
            <a:off x="3658742" y="3140368"/>
            <a:ext cx="86995" cy="63500"/>
          </a:xfrm>
          <a:custGeom>
            <a:avLst/>
            <a:gdLst/>
            <a:ahLst/>
            <a:cxnLst/>
            <a:rect l="l" t="t" r="r" b="b"/>
            <a:pathLst>
              <a:path w="86995" h="63500">
                <a:moveTo>
                  <a:pt x="0" y="62924"/>
                </a:moveTo>
                <a:lnTo>
                  <a:pt x="86449" y="31449"/>
                </a:lnTo>
                <a:lnTo>
                  <a:pt x="0" y="0"/>
                </a:lnTo>
                <a:lnTo>
                  <a:pt x="0" y="62924"/>
                </a:lnTo>
                <a:close/>
              </a:path>
            </a:pathLst>
          </a:custGeom>
          <a:ln w="19049">
            <a:solidFill>
              <a:srgbClr val="666666"/>
            </a:solidFill>
          </a:ln>
        </p:spPr>
        <p:txBody>
          <a:bodyPr wrap="square" lIns="0" tIns="0" rIns="0" bIns="0" rtlCol="0"/>
          <a:lstStyle/>
          <a:p>
            <a:endParaRPr/>
          </a:p>
        </p:txBody>
      </p:sp>
      <p:sp>
        <p:nvSpPr>
          <p:cNvPr id="25" name="object 25"/>
          <p:cNvSpPr/>
          <p:nvPr/>
        </p:nvSpPr>
        <p:spPr>
          <a:xfrm>
            <a:off x="3957266" y="36708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26" name="object 26"/>
          <p:cNvSpPr/>
          <p:nvPr/>
        </p:nvSpPr>
        <p:spPr>
          <a:xfrm>
            <a:off x="3925792" y="3584367"/>
            <a:ext cx="63500" cy="86995"/>
          </a:xfrm>
          <a:custGeom>
            <a:avLst/>
            <a:gdLst/>
            <a:ahLst/>
            <a:cxnLst/>
            <a:rect l="l" t="t" r="r" b="b"/>
            <a:pathLst>
              <a:path w="63500" h="86995">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27" name="object 27"/>
          <p:cNvSpPr/>
          <p:nvPr/>
        </p:nvSpPr>
        <p:spPr>
          <a:xfrm>
            <a:off x="3773042"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28" name="object 28"/>
          <p:cNvSpPr/>
          <p:nvPr/>
        </p:nvSpPr>
        <p:spPr>
          <a:xfrm>
            <a:off x="3773042"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29" name="object 29"/>
          <p:cNvSpPr txBox="1"/>
          <p:nvPr/>
        </p:nvSpPr>
        <p:spPr>
          <a:xfrm>
            <a:off x="3859786"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h1</a:t>
            </a:r>
            <a:endParaRPr sz="1200">
              <a:latin typeface="Arial"/>
              <a:cs typeface="Arial"/>
            </a:endParaRPr>
          </a:p>
        </p:txBody>
      </p:sp>
      <p:sp>
        <p:nvSpPr>
          <p:cNvPr id="30" name="object 30"/>
          <p:cNvSpPr/>
          <p:nvPr/>
        </p:nvSpPr>
        <p:spPr>
          <a:xfrm>
            <a:off x="3957266"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31" name="object 31"/>
          <p:cNvSpPr/>
          <p:nvPr/>
        </p:nvSpPr>
        <p:spPr>
          <a:xfrm>
            <a:off x="3925792" y="2394780"/>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32" name="object 32"/>
          <p:cNvSpPr txBox="1"/>
          <p:nvPr/>
        </p:nvSpPr>
        <p:spPr>
          <a:xfrm>
            <a:off x="3773042"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y1</a:t>
            </a:r>
            <a:endParaRPr sz="1200">
              <a:latin typeface="Arial"/>
              <a:cs typeface="Arial"/>
            </a:endParaRPr>
          </a:p>
        </p:txBody>
      </p:sp>
      <p:sp>
        <p:nvSpPr>
          <p:cNvPr id="33" name="object 33"/>
          <p:cNvSpPr/>
          <p:nvPr/>
        </p:nvSpPr>
        <p:spPr>
          <a:xfrm>
            <a:off x="4420066"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34" name="object 34"/>
          <p:cNvSpPr/>
          <p:nvPr/>
        </p:nvSpPr>
        <p:spPr>
          <a:xfrm>
            <a:off x="4420066"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35" name="object 35"/>
          <p:cNvSpPr/>
          <p:nvPr/>
        </p:nvSpPr>
        <p:spPr>
          <a:xfrm>
            <a:off x="4141441" y="2101895"/>
            <a:ext cx="998855" cy="2249170"/>
          </a:xfrm>
          <a:custGeom>
            <a:avLst/>
            <a:gdLst/>
            <a:ahLst/>
            <a:cxnLst/>
            <a:rect l="l" t="t" r="r" b="b"/>
            <a:pathLst>
              <a:path w="998854" h="2249170">
                <a:moveTo>
                  <a:pt x="0" y="0"/>
                </a:moveTo>
                <a:lnTo>
                  <a:pt x="41586" y="1409"/>
                </a:lnTo>
                <a:lnTo>
                  <a:pt x="82692" y="5583"/>
                </a:lnTo>
                <a:lnTo>
                  <a:pt x="123287" y="12440"/>
                </a:lnTo>
                <a:lnTo>
                  <a:pt x="163342" y="21899"/>
                </a:lnTo>
                <a:lnTo>
                  <a:pt x="202826" y="33878"/>
                </a:lnTo>
                <a:lnTo>
                  <a:pt x="241711" y="48297"/>
                </a:lnTo>
                <a:lnTo>
                  <a:pt x="279967" y="65074"/>
                </a:lnTo>
                <a:lnTo>
                  <a:pt x="317564" y="84128"/>
                </a:lnTo>
                <a:lnTo>
                  <a:pt x="354474" y="105377"/>
                </a:lnTo>
                <a:lnTo>
                  <a:pt x="390665" y="128739"/>
                </a:lnTo>
                <a:lnTo>
                  <a:pt x="426109" y="154135"/>
                </a:lnTo>
                <a:lnTo>
                  <a:pt x="460776" y="181482"/>
                </a:lnTo>
                <a:lnTo>
                  <a:pt x="494637" y="210699"/>
                </a:lnTo>
                <a:lnTo>
                  <a:pt x="527662" y="241705"/>
                </a:lnTo>
                <a:lnTo>
                  <a:pt x="559821" y="274419"/>
                </a:lnTo>
                <a:lnTo>
                  <a:pt x="591086" y="308759"/>
                </a:lnTo>
                <a:lnTo>
                  <a:pt x="621425" y="344643"/>
                </a:lnTo>
                <a:lnTo>
                  <a:pt x="650810" y="381991"/>
                </a:lnTo>
                <a:lnTo>
                  <a:pt x="679212" y="420722"/>
                </a:lnTo>
                <a:lnTo>
                  <a:pt x="706600" y="460753"/>
                </a:lnTo>
                <a:lnTo>
                  <a:pt x="732945" y="502004"/>
                </a:lnTo>
                <a:lnTo>
                  <a:pt x="758218" y="544393"/>
                </a:lnTo>
                <a:lnTo>
                  <a:pt x="782389" y="587840"/>
                </a:lnTo>
                <a:lnTo>
                  <a:pt x="805428" y="632262"/>
                </a:lnTo>
                <a:lnTo>
                  <a:pt x="827307" y="677578"/>
                </a:lnTo>
                <a:lnTo>
                  <a:pt x="847994" y="723708"/>
                </a:lnTo>
                <a:lnTo>
                  <a:pt x="867461" y="770569"/>
                </a:lnTo>
                <a:lnTo>
                  <a:pt x="885679" y="818081"/>
                </a:lnTo>
                <a:lnTo>
                  <a:pt x="902617" y="866162"/>
                </a:lnTo>
                <a:lnTo>
                  <a:pt x="918246" y="914731"/>
                </a:lnTo>
                <a:lnTo>
                  <a:pt x="932536" y="963706"/>
                </a:lnTo>
                <a:lnTo>
                  <a:pt x="945459" y="1013007"/>
                </a:lnTo>
                <a:lnTo>
                  <a:pt x="956984" y="1062551"/>
                </a:lnTo>
                <a:lnTo>
                  <a:pt x="967081" y="1112259"/>
                </a:lnTo>
                <a:lnTo>
                  <a:pt x="975723" y="1162047"/>
                </a:lnTo>
                <a:lnTo>
                  <a:pt x="983494" y="1216502"/>
                </a:lnTo>
                <a:lnTo>
                  <a:pt x="989559" y="1270851"/>
                </a:lnTo>
                <a:lnTo>
                  <a:pt x="993991" y="1324986"/>
                </a:lnTo>
                <a:lnTo>
                  <a:pt x="996862" y="1378801"/>
                </a:lnTo>
                <a:lnTo>
                  <a:pt x="998245" y="1432191"/>
                </a:lnTo>
                <a:lnTo>
                  <a:pt x="998211" y="1485048"/>
                </a:lnTo>
                <a:lnTo>
                  <a:pt x="996834" y="1537267"/>
                </a:lnTo>
                <a:lnTo>
                  <a:pt x="994185" y="1588740"/>
                </a:lnTo>
                <a:lnTo>
                  <a:pt x="990338" y="1639362"/>
                </a:lnTo>
                <a:lnTo>
                  <a:pt x="985364" y="1689027"/>
                </a:lnTo>
                <a:lnTo>
                  <a:pt x="979336" y="1737627"/>
                </a:lnTo>
                <a:lnTo>
                  <a:pt x="972326" y="1785057"/>
                </a:lnTo>
                <a:lnTo>
                  <a:pt x="964408" y="1831210"/>
                </a:lnTo>
                <a:lnTo>
                  <a:pt x="955653" y="1875980"/>
                </a:lnTo>
                <a:lnTo>
                  <a:pt x="946134" y="1919261"/>
                </a:lnTo>
                <a:lnTo>
                  <a:pt x="935923" y="1960946"/>
                </a:lnTo>
                <a:lnTo>
                  <a:pt x="921364" y="2013864"/>
                </a:lnTo>
                <a:lnTo>
                  <a:pt x="905876" y="2063502"/>
                </a:lnTo>
                <a:lnTo>
                  <a:pt x="889632" y="2109608"/>
                </a:lnTo>
                <a:lnTo>
                  <a:pt x="872802" y="2151930"/>
                </a:lnTo>
                <a:lnTo>
                  <a:pt x="855559" y="2190218"/>
                </a:lnTo>
                <a:lnTo>
                  <a:pt x="838073" y="2224220"/>
                </a:lnTo>
                <a:lnTo>
                  <a:pt x="824898" y="2246770"/>
                </a:lnTo>
                <a:lnTo>
                  <a:pt x="823648" y="2248745"/>
                </a:lnTo>
              </a:path>
            </a:pathLst>
          </a:custGeom>
          <a:ln w="19049">
            <a:solidFill>
              <a:srgbClr val="0000FF"/>
            </a:solidFill>
          </a:ln>
        </p:spPr>
        <p:txBody>
          <a:bodyPr wrap="square" lIns="0" tIns="0" rIns="0" bIns="0" rtlCol="0"/>
          <a:lstStyle/>
          <a:p>
            <a:endParaRPr/>
          </a:p>
        </p:txBody>
      </p:sp>
      <p:sp>
        <p:nvSpPr>
          <p:cNvPr id="36" name="object 36"/>
          <p:cNvSpPr/>
          <p:nvPr/>
        </p:nvSpPr>
        <p:spPr>
          <a:xfrm>
            <a:off x="4900090" y="4326991"/>
            <a:ext cx="86360" cy="80645"/>
          </a:xfrm>
          <a:custGeom>
            <a:avLst/>
            <a:gdLst/>
            <a:ahLst/>
            <a:cxnLst/>
            <a:rect l="l" t="t" r="r" b="b"/>
            <a:pathLst>
              <a:path w="86360" h="80645">
                <a:moveTo>
                  <a:pt x="44274" y="0"/>
                </a:moveTo>
                <a:lnTo>
                  <a:pt x="0" y="80649"/>
                </a:lnTo>
                <a:lnTo>
                  <a:pt x="85749" y="47324"/>
                </a:lnTo>
                <a:lnTo>
                  <a:pt x="44274" y="0"/>
                </a:lnTo>
                <a:close/>
              </a:path>
            </a:pathLst>
          </a:custGeom>
          <a:ln w="19049">
            <a:solidFill>
              <a:srgbClr val="0000FF"/>
            </a:solidFill>
          </a:ln>
        </p:spPr>
        <p:txBody>
          <a:bodyPr wrap="square" lIns="0" tIns="0" rIns="0" bIns="0" rtlCol="0"/>
          <a:lstStyle/>
          <a:p>
            <a:endParaRPr/>
          </a:p>
        </p:txBody>
      </p:sp>
      <p:sp>
        <p:nvSpPr>
          <p:cNvPr id="37" name="object 37"/>
          <p:cNvSpPr txBox="1"/>
          <p:nvPr/>
        </p:nvSpPr>
        <p:spPr>
          <a:xfrm>
            <a:off x="5300486" y="2786656"/>
            <a:ext cx="1092200" cy="375920"/>
          </a:xfrm>
          <a:prstGeom prst="rect">
            <a:avLst/>
          </a:prstGeom>
        </p:spPr>
        <p:txBody>
          <a:bodyPr vert="horz" wrap="square" lIns="0" tIns="0" rIns="0" bIns="0" rtlCol="0">
            <a:spAutoFit/>
          </a:bodyPr>
          <a:lstStyle/>
          <a:p>
            <a:pPr marL="12700">
              <a:lnSpc>
                <a:spcPct val="100000"/>
              </a:lnSpc>
            </a:pPr>
            <a:r>
              <a:rPr sz="2400" spc="-5" dirty="0">
                <a:solidFill>
                  <a:srgbClr val="0000FF"/>
                </a:solidFill>
                <a:latin typeface="Arial"/>
                <a:cs typeface="Arial"/>
              </a:rPr>
              <a:t>sample!</a:t>
            </a:r>
            <a:endParaRPr sz="2400">
              <a:latin typeface="Arial"/>
              <a:cs typeface="Arial"/>
            </a:endParaRPr>
          </a:p>
        </p:txBody>
      </p:sp>
      <p:sp>
        <p:nvSpPr>
          <p:cNvPr id="38" name="object 38"/>
          <p:cNvSpPr txBox="1"/>
          <p:nvPr/>
        </p:nvSpPr>
        <p:spPr>
          <a:xfrm>
            <a:off x="3181254" y="4269369"/>
            <a:ext cx="250190" cy="323850"/>
          </a:xfrm>
          <a:prstGeom prst="rect">
            <a:avLst/>
          </a:prstGeom>
        </p:spPr>
        <p:txBody>
          <a:bodyPr vert="horz" wrap="square" lIns="0" tIns="0" rIns="0" bIns="0" rtlCol="0">
            <a:spAutoFit/>
          </a:bodyPr>
          <a:lstStyle/>
          <a:p>
            <a:pPr algn="ctr">
              <a:lnSpc>
                <a:spcPts val="800"/>
              </a:lnSpc>
            </a:pPr>
            <a:r>
              <a:rPr sz="700" dirty="0">
                <a:latin typeface="Arial"/>
                <a:cs typeface="Arial"/>
              </a:rPr>
              <a:t>x0</a:t>
            </a:r>
            <a:endParaRPr sz="700">
              <a:latin typeface="Arial"/>
              <a:cs typeface="Arial"/>
            </a:endParaRPr>
          </a:p>
          <a:p>
            <a:pPr marL="12065" marR="5080" algn="ctr">
              <a:lnSpc>
                <a:spcPts val="819"/>
              </a:lnSpc>
              <a:spcBef>
                <a:spcPts val="35"/>
              </a:spcBef>
            </a:pPr>
            <a:r>
              <a:rPr sz="700" spc="-5" dirty="0">
                <a:latin typeface="Arial"/>
                <a:cs typeface="Arial"/>
              </a:rPr>
              <a:t>&lt;STA  RT&gt;</a:t>
            </a:r>
            <a:endParaRPr sz="700">
              <a:latin typeface="Arial"/>
              <a:cs typeface="Arial"/>
            </a:endParaRPr>
          </a:p>
        </p:txBody>
      </p:sp>
      <p:sp>
        <p:nvSpPr>
          <p:cNvPr id="39" name="object 39"/>
          <p:cNvSpPr txBox="1"/>
          <p:nvPr/>
        </p:nvSpPr>
        <p:spPr>
          <a:xfrm>
            <a:off x="3844919" y="4374143"/>
            <a:ext cx="238125" cy="114300"/>
          </a:xfrm>
          <a:prstGeom prst="rect">
            <a:avLst/>
          </a:prstGeom>
        </p:spPr>
        <p:txBody>
          <a:bodyPr vert="horz" wrap="square" lIns="0" tIns="0" rIns="0" bIns="0" rtlCol="0">
            <a:spAutoFit/>
          </a:bodyPr>
          <a:lstStyle/>
          <a:p>
            <a:pPr marL="12700">
              <a:lnSpc>
                <a:spcPts val="805"/>
              </a:lnSpc>
            </a:pPr>
            <a:r>
              <a:rPr sz="700" spc="-5" dirty="0">
                <a:latin typeface="Arial"/>
                <a:cs typeface="Arial"/>
              </a:rPr>
              <a:t>straw</a:t>
            </a:r>
            <a:endParaRPr sz="700">
              <a:latin typeface="Arial"/>
              <a:cs typeface="Arial"/>
            </a:endParaRPr>
          </a:p>
        </p:txBody>
      </p:sp>
      <p:sp>
        <p:nvSpPr>
          <p:cNvPr id="40" name="object 40"/>
          <p:cNvSpPr txBox="1"/>
          <p:nvPr/>
        </p:nvSpPr>
        <p:spPr>
          <a:xfrm>
            <a:off x="4575100" y="4374143"/>
            <a:ext cx="149225" cy="114300"/>
          </a:xfrm>
          <a:prstGeom prst="rect">
            <a:avLst/>
          </a:prstGeom>
        </p:spPr>
        <p:txBody>
          <a:bodyPr vert="horz" wrap="square" lIns="0" tIns="0" rIns="0" bIns="0" rtlCol="0">
            <a:spAutoFit/>
          </a:bodyPr>
          <a:lstStyle/>
          <a:p>
            <a:pPr marL="12700">
              <a:lnSpc>
                <a:spcPts val="805"/>
              </a:lnSpc>
            </a:pPr>
            <a:r>
              <a:rPr sz="700" spc="-5" dirty="0">
                <a:latin typeface="Arial"/>
                <a:cs typeface="Arial"/>
              </a:rPr>
              <a:t>hat</a:t>
            </a:r>
            <a:endParaRPr sz="700">
              <a:latin typeface="Arial"/>
              <a:cs typeface="Arial"/>
            </a:endParaRPr>
          </a:p>
        </p:txBody>
      </p:sp>
      <p:sp>
        <p:nvSpPr>
          <p:cNvPr id="41" name="object 41"/>
          <p:cNvSpPr txBox="1"/>
          <p:nvPr/>
        </p:nvSpPr>
        <p:spPr>
          <a:xfrm>
            <a:off x="2784072" y="4814254"/>
            <a:ext cx="815340" cy="203200"/>
          </a:xfrm>
          <a:prstGeom prst="rect">
            <a:avLst/>
          </a:prstGeom>
        </p:spPr>
        <p:txBody>
          <a:bodyPr vert="horz" wrap="square" lIns="0" tIns="0" rIns="0" bIns="0" rtlCol="0">
            <a:spAutoFit/>
          </a:bodyPr>
          <a:lstStyle/>
          <a:p>
            <a:pPr marL="12700">
              <a:lnSpc>
                <a:spcPts val="1515"/>
              </a:lnSpc>
            </a:pPr>
            <a:r>
              <a:rPr sz="1400" spc="-5" dirty="0">
                <a:latin typeface="Arial"/>
                <a:cs typeface="Arial"/>
              </a:rPr>
              <a:t>&lt;START&gt;</a:t>
            </a:r>
            <a:endParaRPr sz="1400">
              <a:latin typeface="Arial"/>
              <a:cs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10974" y="104999"/>
            <a:ext cx="961148" cy="4933490"/>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4270316" y="257399"/>
            <a:ext cx="1885946" cy="1333497"/>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463097" y="278724"/>
            <a:ext cx="2807970" cy="0"/>
          </a:xfrm>
          <a:custGeom>
            <a:avLst/>
            <a:gdLst/>
            <a:ahLst/>
            <a:cxnLst/>
            <a:rect l="l" t="t" r="r" b="b"/>
            <a:pathLst>
              <a:path w="2807970">
                <a:moveTo>
                  <a:pt x="2807694" y="0"/>
                </a:moveTo>
                <a:lnTo>
                  <a:pt x="0" y="0"/>
                </a:lnTo>
              </a:path>
            </a:pathLst>
          </a:custGeom>
          <a:ln w="19049">
            <a:solidFill>
              <a:srgbClr val="0000FF"/>
            </a:solidFill>
          </a:ln>
        </p:spPr>
        <p:txBody>
          <a:bodyPr wrap="square" lIns="0" tIns="0" rIns="0" bIns="0" rtlCol="0"/>
          <a:lstStyle/>
          <a:p>
            <a:endParaRPr/>
          </a:p>
        </p:txBody>
      </p:sp>
      <p:sp>
        <p:nvSpPr>
          <p:cNvPr id="5" name="object 5"/>
          <p:cNvSpPr/>
          <p:nvPr/>
        </p:nvSpPr>
        <p:spPr>
          <a:xfrm>
            <a:off x="1376647" y="247259"/>
            <a:ext cx="86995" cy="63500"/>
          </a:xfrm>
          <a:custGeom>
            <a:avLst/>
            <a:gdLst/>
            <a:ahLst/>
            <a:cxnLst/>
            <a:rect l="l" t="t" r="r" b="b"/>
            <a:pathLst>
              <a:path w="86994" h="63500">
                <a:moveTo>
                  <a:pt x="86449" y="62930"/>
                </a:moveTo>
                <a:lnTo>
                  <a:pt x="0" y="31465"/>
                </a:lnTo>
                <a:lnTo>
                  <a:pt x="86449" y="0"/>
                </a:lnTo>
                <a:lnTo>
                  <a:pt x="86449" y="62930"/>
                </a:lnTo>
                <a:close/>
              </a:path>
            </a:pathLst>
          </a:custGeom>
          <a:solidFill>
            <a:srgbClr val="0000FF"/>
          </a:solidFill>
        </p:spPr>
        <p:txBody>
          <a:bodyPr wrap="square" lIns="0" tIns="0" rIns="0" bIns="0" rtlCol="0"/>
          <a:lstStyle/>
          <a:p>
            <a:endParaRPr/>
          </a:p>
        </p:txBody>
      </p:sp>
      <p:sp>
        <p:nvSpPr>
          <p:cNvPr id="6" name="object 6"/>
          <p:cNvSpPr/>
          <p:nvPr/>
        </p:nvSpPr>
        <p:spPr>
          <a:xfrm>
            <a:off x="1376647" y="247259"/>
            <a:ext cx="86995" cy="63500"/>
          </a:xfrm>
          <a:custGeom>
            <a:avLst/>
            <a:gdLst/>
            <a:ahLst/>
            <a:cxnLst/>
            <a:rect l="l" t="t" r="r" b="b"/>
            <a:pathLst>
              <a:path w="86994" h="63500">
                <a:moveTo>
                  <a:pt x="86449" y="0"/>
                </a:moveTo>
                <a:lnTo>
                  <a:pt x="0" y="31465"/>
                </a:lnTo>
                <a:lnTo>
                  <a:pt x="86449" y="62930"/>
                </a:lnTo>
                <a:lnTo>
                  <a:pt x="86449" y="0"/>
                </a:lnTo>
                <a:close/>
              </a:path>
            </a:pathLst>
          </a:custGeom>
          <a:ln w="19049">
            <a:solidFill>
              <a:srgbClr val="0000FF"/>
            </a:solidFill>
          </a:ln>
        </p:spPr>
        <p:txBody>
          <a:bodyPr wrap="square" lIns="0" tIns="0" rIns="0" bIns="0" rtlCol="0"/>
          <a:lstStyle/>
          <a:p>
            <a:endParaRPr/>
          </a:p>
        </p:txBody>
      </p:sp>
      <p:sp>
        <p:nvSpPr>
          <p:cNvPr id="7" name="object 7"/>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8" name="object 8"/>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9" name="object 9"/>
          <p:cNvSpPr txBox="1"/>
          <p:nvPr/>
        </p:nvSpPr>
        <p:spPr>
          <a:xfrm>
            <a:off x="3202324"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h0</a:t>
            </a:r>
            <a:endParaRPr sz="1200">
              <a:latin typeface="Arial"/>
              <a:cs typeface="Arial"/>
            </a:endParaRPr>
          </a:p>
        </p:txBody>
      </p:sp>
      <p:sp>
        <p:nvSpPr>
          <p:cNvPr id="10" name="object 10"/>
          <p:cNvSpPr/>
          <p:nvPr/>
        </p:nvSpPr>
        <p:spPr>
          <a:xfrm>
            <a:off x="3299793" y="36707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11" name="object 11"/>
          <p:cNvSpPr/>
          <p:nvPr/>
        </p:nvSpPr>
        <p:spPr>
          <a:xfrm>
            <a:off x="3268318" y="3584267"/>
            <a:ext cx="63500" cy="86995"/>
          </a:xfrm>
          <a:custGeom>
            <a:avLst/>
            <a:gdLst/>
            <a:ahLst/>
            <a:cxnLst/>
            <a:rect l="l" t="t" r="r" b="b"/>
            <a:pathLst>
              <a:path w="63500" h="86995">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2" name="object 12"/>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13" name="object 13"/>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14" name="object 14"/>
          <p:cNvSpPr/>
          <p:nvPr/>
        </p:nvSpPr>
        <p:spPr>
          <a:xfrm>
            <a:off x="3299793"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15" name="object 15"/>
          <p:cNvSpPr/>
          <p:nvPr/>
        </p:nvSpPr>
        <p:spPr>
          <a:xfrm>
            <a:off x="3268318" y="2394780"/>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6" name="object 16"/>
          <p:cNvSpPr txBox="1"/>
          <p:nvPr/>
        </p:nvSpPr>
        <p:spPr>
          <a:xfrm>
            <a:off x="3115593"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y0</a:t>
            </a:r>
            <a:endParaRPr sz="1200">
              <a:latin typeface="Arial"/>
              <a:cs typeface="Arial"/>
            </a:endParaRPr>
          </a:p>
        </p:txBody>
      </p:sp>
      <p:sp>
        <p:nvSpPr>
          <p:cNvPr id="17" name="object 17"/>
          <p:cNvSpPr/>
          <p:nvPr/>
        </p:nvSpPr>
        <p:spPr>
          <a:xfrm>
            <a:off x="1276887" y="3178868"/>
            <a:ext cx="1724660" cy="1290320"/>
          </a:xfrm>
          <a:custGeom>
            <a:avLst/>
            <a:gdLst/>
            <a:ahLst/>
            <a:cxnLst/>
            <a:rect l="l" t="t" r="r" b="b"/>
            <a:pathLst>
              <a:path w="1724660" h="1290320">
                <a:moveTo>
                  <a:pt x="0" y="1289847"/>
                </a:moveTo>
                <a:lnTo>
                  <a:pt x="54072" y="1288311"/>
                </a:lnTo>
                <a:lnTo>
                  <a:pt x="106026" y="1283788"/>
                </a:lnTo>
                <a:lnTo>
                  <a:pt x="155950" y="1276401"/>
                </a:lnTo>
                <a:lnTo>
                  <a:pt x="203933" y="1266274"/>
                </a:lnTo>
                <a:lnTo>
                  <a:pt x="250062" y="1253534"/>
                </a:lnTo>
                <a:lnTo>
                  <a:pt x="294426" y="1238303"/>
                </a:lnTo>
                <a:lnTo>
                  <a:pt x="337113" y="1220707"/>
                </a:lnTo>
                <a:lnTo>
                  <a:pt x="378212" y="1200869"/>
                </a:lnTo>
                <a:lnTo>
                  <a:pt x="417810" y="1178915"/>
                </a:lnTo>
                <a:lnTo>
                  <a:pt x="455996" y="1154970"/>
                </a:lnTo>
                <a:lnTo>
                  <a:pt x="492858" y="1129156"/>
                </a:lnTo>
                <a:lnTo>
                  <a:pt x="528485" y="1101600"/>
                </a:lnTo>
                <a:lnTo>
                  <a:pt x="562964" y="1072425"/>
                </a:lnTo>
                <a:lnTo>
                  <a:pt x="596384" y="1041756"/>
                </a:lnTo>
                <a:lnTo>
                  <a:pt x="628834" y="1009717"/>
                </a:lnTo>
                <a:lnTo>
                  <a:pt x="660400" y="976433"/>
                </a:lnTo>
                <a:lnTo>
                  <a:pt x="691173" y="942029"/>
                </a:lnTo>
                <a:lnTo>
                  <a:pt x="721239" y="906629"/>
                </a:lnTo>
                <a:lnTo>
                  <a:pt x="750688" y="870358"/>
                </a:lnTo>
                <a:lnTo>
                  <a:pt x="779607" y="833339"/>
                </a:lnTo>
                <a:lnTo>
                  <a:pt x="808084" y="795698"/>
                </a:lnTo>
                <a:lnTo>
                  <a:pt x="836209" y="757559"/>
                </a:lnTo>
                <a:lnTo>
                  <a:pt x="864069" y="719046"/>
                </a:lnTo>
                <a:lnTo>
                  <a:pt x="891752" y="680284"/>
                </a:lnTo>
                <a:lnTo>
                  <a:pt x="919348" y="641398"/>
                </a:lnTo>
                <a:lnTo>
                  <a:pt x="948094" y="600896"/>
                </a:lnTo>
                <a:lnTo>
                  <a:pt x="976939" y="560534"/>
                </a:lnTo>
                <a:lnTo>
                  <a:pt x="1005985" y="520453"/>
                </a:lnTo>
                <a:lnTo>
                  <a:pt x="1035330" y="480793"/>
                </a:lnTo>
                <a:lnTo>
                  <a:pt x="1065073" y="441696"/>
                </a:lnTo>
                <a:lnTo>
                  <a:pt x="1095316" y="403302"/>
                </a:lnTo>
                <a:lnTo>
                  <a:pt x="1126157" y="365752"/>
                </a:lnTo>
                <a:lnTo>
                  <a:pt x="1157697" y="329188"/>
                </a:lnTo>
                <a:lnTo>
                  <a:pt x="1190034" y="293749"/>
                </a:lnTo>
                <a:lnTo>
                  <a:pt x="1223269" y="259578"/>
                </a:lnTo>
                <a:lnTo>
                  <a:pt x="1257502" y="226814"/>
                </a:lnTo>
                <a:lnTo>
                  <a:pt x="1292832" y="195599"/>
                </a:lnTo>
                <a:lnTo>
                  <a:pt x="1329359" y="166068"/>
                </a:lnTo>
                <a:lnTo>
                  <a:pt x="1367182" y="138369"/>
                </a:lnTo>
                <a:lnTo>
                  <a:pt x="1406400" y="112640"/>
                </a:lnTo>
                <a:lnTo>
                  <a:pt x="1447115" y="89022"/>
                </a:lnTo>
                <a:lnTo>
                  <a:pt x="1489425" y="67653"/>
                </a:lnTo>
                <a:lnTo>
                  <a:pt x="1533431" y="48674"/>
                </a:lnTo>
                <a:lnTo>
                  <a:pt x="1602847" y="25015"/>
                </a:lnTo>
                <a:lnTo>
                  <a:pt x="1676631" y="7524"/>
                </a:lnTo>
                <a:lnTo>
                  <a:pt x="1715281" y="1249"/>
                </a:lnTo>
                <a:lnTo>
                  <a:pt x="1724606" y="0"/>
                </a:lnTo>
              </a:path>
            </a:pathLst>
          </a:custGeom>
          <a:ln w="19049">
            <a:solidFill>
              <a:srgbClr val="000000"/>
            </a:solidFill>
          </a:ln>
        </p:spPr>
        <p:txBody>
          <a:bodyPr wrap="square" lIns="0" tIns="0" rIns="0" bIns="0" rtlCol="0"/>
          <a:lstStyle/>
          <a:p>
            <a:endParaRPr/>
          </a:p>
        </p:txBody>
      </p:sp>
      <p:sp>
        <p:nvSpPr>
          <p:cNvPr id="18" name="object 18"/>
          <p:cNvSpPr/>
          <p:nvPr/>
        </p:nvSpPr>
        <p:spPr>
          <a:xfrm>
            <a:off x="2999569" y="3147468"/>
            <a:ext cx="88265" cy="62865"/>
          </a:xfrm>
          <a:custGeom>
            <a:avLst/>
            <a:gdLst/>
            <a:ahLst/>
            <a:cxnLst/>
            <a:rect l="l" t="t" r="r" b="b"/>
            <a:pathLst>
              <a:path w="88264" h="62864">
                <a:moveTo>
                  <a:pt x="3874" y="62799"/>
                </a:moveTo>
                <a:lnTo>
                  <a:pt x="88224" y="26074"/>
                </a:lnTo>
                <a:lnTo>
                  <a:pt x="0" y="0"/>
                </a:lnTo>
                <a:lnTo>
                  <a:pt x="3874" y="62799"/>
                </a:lnTo>
                <a:close/>
              </a:path>
            </a:pathLst>
          </a:custGeom>
          <a:ln w="19049">
            <a:solidFill>
              <a:srgbClr val="000000"/>
            </a:solidFill>
          </a:ln>
        </p:spPr>
        <p:txBody>
          <a:bodyPr wrap="square" lIns="0" tIns="0" rIns="0" bIns="0" rtlCol="0"/>
          <a:lstStyle/>
          <a:p>
            <a:endParaRPr/>
          </a:p>
        </p:txBody>
      </p:sp>
      <p:sp>
        <p:nvSpPr>
          <p:cNvPr id="19" name="object 19"/>
          <p:cNvSpPr txBox="1">
            <a:spLocks noGrp="1"/>
          </p:cNvSpPr>
          <p:nvPr>
            <p:ph type="title"/>
          </p:nvPr>
        </p:nvSpPr>
        <p:spPr>
          <a:prstGeom prst="rect">
            <a:avLst/>
          </a:prstGeom>
        </p:spPr>
        <p:txBody>
          <a:bodyPr vert="horz" wrap="square" lIns="0" tIns="114097" rIns="0" bIns="0" rtlCol="0">
            <a:spAutoFit/>
          </a:bodyPr>
          <a:lstStyle/>
          <a:p>
            <a:pPr marL="6146800">
              <a:lnSpc>
                <a:spcPct val="100000"/>
              </a:lnSpc>
            </a:pPr>
            <a:r>
              <a:rPr sz="1800" spc="-5" dirty="0">
                <a:solidFill>
                  <a:srgbClr val="0000FF"/>
                </a:solidFill>
              </a:rPr>
              <a:t>test</a:t>
            </a:r>
            <a:r>
              <a:rPr sz="1800" spc="-65" dirty="0">
                <a:solidFill>
                  <a:srgbClr val="0000FF"/>
                </a:solidFill>
              </a:rPr>
              <a:t> </a:t>
            </a:r>
            <a:r>
              <a:rPr sz="1800" spc="-5" dirty="0">
                <a:solidFill>
                  <a:srgbClr val="0000FF"/>
                </a:solidFill>
              </a:rPr>
              <a:t>image</a:t>
            </a:r>
            <a:endParaRPr sz="1800"/>
          </a:p>
        </p:txBody>
      </p:sp>
      <p:sp>
        <p:nvSpPr>
          <p:cNvPr id="20" name="object 20"/>
          <p:cNvSpPr/>
          <p:nvPr/>
        </p:nvSpPr>
        <p:spPr>
          <a:xfrm>
            <a:off x="3734267"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21" name="object 21"/>
          <p:cNvSpPr/>
          <p:nvPr/>
        </p:nvSpPr>
        <p:spPr>
          <a:xfrm>
            <a:off x="3734267"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22" name="object 22"/>
          <p:cNvSpPr/>
          <p:nvPr/>
        </p:nvSpPr>
        <p:spPr>
          <a:xfrm>
            <a:off x="332674" y="4567490"/>
            <a:ext cx="1123950" cy="521970"/>
          </a:xfrm>
          <a:custGeom>
            <a:avLst/>
            <a:gdLst/>
            <a:ahLst/>
            <a:cxnLst/>
            <a:rect l="l" t="t" r="r" b="b"/>
            <a:pathLst>
              <a:path w="1123950" h="521970">
                <a:moveTo>
                  <a:pt x="0" y="0"/>
                </a:moveTo>
                <a:lnTo>
                  <a:pt x="1123797" y="0"/>
                </a:lnTo>
                <a:lnTo>
                  <a:pt x="1123797" y="521398"/>
                </a:lnTo>
                <a:lnTo>
                  <a:pt x="0" y="521398"/>
                </a:lnTo>
                <a:lnTo>
                  <a:pt x="0" y="0"/>
                </a:lnTo>
                <a:close/>
              </a:path>
            </a:pathLst>
          </a:custGeom>
          <a:solidFill>
            <a:srgbClr val="FFFFFF"/>
          </a:solidFill>
        </p:spPr>
        <p:txBody>
          <a:bodyPr wrap="square" lIns="0" tIns="0" rIns="0" bIns="0" rtlCol="0"/>
          <a:lstStyle/>
          <a:p>
            <a:endParaRPr/>
          </a:p>
        </p:txBody>
      </p:sp>
      <p:sp>
        <p:nvSpPr>
          <p:cNvPr id="23" name="object 23"/>
          <p:cNvSpPr/>
          <p:nvPr/>
        </p:nvSpPr>
        <p:spPr>
          <a:xfrm>
            <a:off x="3483843" y="3171818"/>
            <a:ext cx="175260" cy="0"/>
          </a:xfrm>
          <a:custGeom>
            <a:avLst/>
            <a:gdLst/>
            <a:ahLst/>
            <a:cxnLst/>
            <a:rect l="l" t="t" r="r" b="b"/>
            <a:pathLst>
              <a:path w="175260">
                <a:moveTo>
                  <a:pt x="0" y="0"/>
                </a:moveTo>
                <a:lnTo>
                  <a:pt x="174899" y="0"/>
                </a:lnTo>
              </a:path>
            </a:pathLst>
          </a:custGeom>
          <a:ln w="19049">
            <a:solidFill>
              <a:srgbClr val="666666"/>
            </a:solidFill>
          </a:ln>
        </p:spPr>
        <p:txBody>
          <a:bodyPr wrap="square" lIns="0" tIns="0" rIns="0" bIns="0" rtlCol="0"/>
          <a:lstStyle/>
          <a:p>
            <a:endParaRPr/>
          </a:p>
        </p:txBody>
      </p:sp>
      <p:sp>
        <p:nvSpPr>
          <p:cNvPr id="24" name="object 24"/>
          <p:cNvSpPr/>
          <p:nvPr/>
        </p:nvSpPr>
        <p:spPr>
          <a:xfrm>
            <a:off x="3658742" y="3140368"/>
            <a:ext cx="86995" cy="63500"/>
          </a:xfrm>
          <a:custGeom>
            <a:avLst/>
            <a:gdLst/>
            <a:ahLst/>
            <a:cxnLst/>
            <a:rect l="l" t="t" r="r" b="b"/>
            <a:pathLst>
              <a:path w="86995" h="63500">
                <a:moveTo>
                  <a:pt x="0" y="62924"/>
                </a:moveTo>
                <a:lnTo>
                  <a:pt x="86449" y="31449"/>
                </a:lnTo>
                <a:lnTo>
                  <a:pt x="0" y="0"/>
                </a:lnTo>
                <a:lnTo>
                  <a:pt x="0" y="62924"/>
                </a:lnTo>
                <a:close/>
              </a:path>
            </a:pathLst>
          </a:custGeom>
          <a:ln w="19049">
            <a:solidFill>
              <a:srgbClr val="666666"/>
            </a:solidFill>
          </a:ln>
        </p:spPr>
        <p:txBody>
          <a:bodyPr wrap="square" lIns="0" tIns="0" rIns="0" bIns="0" rtlCol="0"/>
          <a:lstStyle/>
          <a:p>
            <a:endParaRPr/>
          </a:p>
        </p:txBody>
      </p:sp>
      <p:sp>
        <p:nvSpPr>
          <p:cNvPr id="25" name="object 25"/>
          <p:cNvSpPr/>
          <p:nvPr/>
        </p:nvSpPr>
        <p:spPr>
          <a:xfrm>
            <a:off x="3957266" y="36708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26" name="object 26"/>
          <p:cNvSpPr/>
          <p:nvPr/>
        </p:nvSpPr>
        <p:spPr>
          <a:xfrm>
            <a:off x="3925792" y="3584367"/>
            <a:ext cx="63500" cy="86995"/>
          </a:xfrm>
          <a:custGeom>
            <a:avLst/>
            <a:gdLst/>
            <a:ahLst/>
            <a:cxnLst/>
            <a:rect l="l" t="t" r="r" b="b"/>
            <a:pathLst>
              <a:path w="63500" h="86995">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27" name="object 27"/>
          <p:cNvSpPr/>
          <p:nvPr/>
        </p:nvSpPr>
        <p:spPr>
          <a:xfrm>
            <a:off x="3773042"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28" name="object 28"/>
          <p:cNvSpPr/>
          <p:nvPr/>
        </p:nvSpPr>
        <p:spPr>
          <a:xfrm>
            <a:off x="3773042"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29" name="object 29"/>
          <p:cNvSpPr txBox="1"/>
          <p:nvPr/>
        </p:nvSpPr>
        <p:spPr>
          <a:xfrm>
            <a:off x="3859786"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h1</a:t>
            </a:r>
            <a:endParaRPr sz="1200">
              <a:latin typeface="Arial"/>
              <a:cs typeface="Arial"/>
            </a:endParaRPr>
          </a:p>
        </p:txBody>
      </p:sp>
      <p:sp>
        <p:nvSpPr>
          <p:cNvPr id="30" name="object 30"/>
          <p:cNvSpPr/>
          <p:nvPr/>
        </p:nvSpPr>
        <p:spPr>
          <a:xfrm>
            <a:off x="3957266"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31" name="object 31"/>
          <p:cNvSpPr/>
          <p:nvPr/>
        </p:nvSpPr>
        <p:spPr>
          <a:xfrm>
            <a:off x="3925792" y="2394780"/>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32" name="object 32"/>
          <p:cNvSpPr txBox="1"/>
          <p:nvPr/>
        </p:nvSpPr>
        <p:spPr>
          <a:xfrm>
            <a:off x="3773042"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y1</a:t>
            </a:r>
            <a:endParaRPr sz="1200">
              <a:latin typeface="Arial"/>
              <a:cs typeface="Arial"/>
            </a:endParaRPr>
          </a:p>
        </p:txBody>
      </p:sp>
      <p:sp>
        <p:nvSpPr>
          <p:cNvPr id="33" name="object 33"/>
          <p:cNvSpPr/>
          <p:nvPr/>
        </p:nvSpPr>
        <p:spPr>
          <a:xfrm>
            <a:off x="4420066"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34" name="object 34"/>
          <p:cNvSpPr/>
          <p:nvPr/>
        </p:nvSpPr>
        <p:spPr>
          <a:xfrm>
            <a:off x="4420066"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35" name="object 35"/>
          <p:cNvSpPr/>
          <p:nvPr/>
        </p:nvSpPr>
        <p:spPr>
          <a:xfrm>
            <a:off x="4141616" y="3171818"/>
            <a:ext cx="174625" cy="0"/>
          </a:xfrm>
          <a:custGeom>
            <a:avLst/>
            <a:gdLst/>
            <a:ahLst/>
            <a:cxnLst/>
            <a:rect l="l" t="t" r="r" b="b"/>
            <a:pathLst>
              <a:path w="174625">
                <a:moveTo>
                  <a:pt x="0" y="0"/>
                </a:moveTo>
                <a:lnTo>
                  <a:pt x="174599" y="0"/>
                </a:lnTo>
              </a:path>
            </a:pathLst>
          </a:custGeom>
          <a:ln w="19049">
            <a:solidFill>
              <a:srgbClr val="666666"/>
            </a:solidFill>
          </a:ln>
        </p:spPr>
        <p:txBody>
          <a:bodyPr wrap="square" lIns="0" tIns="0" rIns="0" bIns="0" rtlCol="0"/>
          <a:lstStyle/>
          <a:p>
            <a:endParaRPr/>
          </a:p>
        </p:txBody>
      </p:sp>
      <p:sp>
        <p:nvSpPr>
          <p:cNvPr id="36" name="object 36"/>
          <p:cNvSpPr/>
          <p:nvPr/>
        </p:nvSpPr>
        <p:spPr>
          <a:xfrm>
            <a:off x="4316216" y="3140368"/>
            <a:ext cx="86995" cy="63500"/>
          </a:xfrm>
          <a:custGeom>
            <a:avLst/>
            <a:gdLst/>
            <a:ahLst/>
            <a:cxnLst/>
            <a:rect l="l" t="t" r="r" b="b"/>
            <a:pathLst>
              <a:path w="86995" h="63500">
                <a:moveTo>
                  <a:pt x="0" y="62924"/>
                </a:moveTo>
                <a:lnTo>
                  <a:pt x="86449" y="31449"/>
                </a:lnTo>
                <a:lnTo>
                  <a:pt x="0" y="0"/>
                </a:lnTo>
                <a:lnTo>
                  <a:pt x="0" y="62924"/>
                </a:lnTo>
                <a:close/>
              </a:path>
            </a:pathLst>
          </a:custGeom>
          <a:ln w="19049">
            <a:solidFill>
              <a:srgbClr val="666666"/>
            </a:solidFill>
          </a:ln>
        </p:spPr>
        <p:txBody>
          <a:bodyPr wrap="square" lIns="0" tIns="0" rIns="0" bIns="0" rtlCol="0"/>
          <a:lstStyle/>
          <a:p>
            <a:endParaRPr/>
          </a:p>
        </p:txBody>
      </p:sp>
      <p:sp>
        <p:nvSpPr>
          <p:cNvPr id="37" name="object 37"/>
          <p:cNvSpPr/>
          <p:nvPr/>
        </p:nvSpPr>
        <p:spPr>
          <a:xfrm>
            <a:off x="4430516"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38" name="object 38"/>
          <p:cNvSpPr/>
          <p:nvPr/>
        </p:nvSpPr>
        <p:spPr>
          <a:xfrm>
            <a:off x="4430516"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39" name="object 39"/>
          <p:cNvSpPr txBox="1"/>
          <p:nvPr/>
        </p:nvSpPr>
        <p:spPr>
          <a:xfrm>
            <a:off x="4517248"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h2</a:t>
            </a:r>
            <a:endParaRPr sz="1200">
              <a:latin typeface="Arial"/>
              <a:cs typeface="Arial"/>
            </a:endParaRPr>
          </a:p>
        </p:txBody>
      </p:sp>
      <p:sp>
        <p:nvSpPr>
          <p:cNvPr id="40" name="object 40"/>
          <p:cNvSpPr/>
          <p:nvPr/>
        </p:nvSpPr>
        <p:spPr>
          <a:xfrm>
            <a:off x="4614715"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41" name="object 41"/>
          <p:cNvSpPr/>
          <p:nvPr/>
        </p:nvSpPr>
        <p:spPr>
          <a:xfrm>
            <a:off x="4583265" y="2394780"/>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42" name="object 42"/>
          <p:cNvSpPr txBox="1"/>
          <p:nvPr/>
        </p:nvSpPr>
        <p:spPr>
          <a:xfrm>
            <a:off x="4430516"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y2</a:t>
            </a:r>
            <a:endParaRPr sz="1200">
              <a:latin typeface="Arial"/>
              <a:cs typeface="Arial"/>
            </a:endParaRPr>
          </a:p>
        </p:txBody>
      </p:sp>
      <p:sp>
        <p:nvSpPr>
          <p:cNvPr id="43" name="object 43"/>
          <p:cNvSpPr/>
          <p:nvPr/>
        </p:nvSpPr>
        <p:spPr>
          <a:xfrm>
            <a:off x="4614715" y="36708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44" name="object 44"/>
          <p:cNvSpPr/>
          <p:nvPr/>
        </p:nvSpPr>
        <p:spPr>
          <a:xfrm>
            <a:off x="4583265" y="3584367"/>
            <a:ext cx="63500" cy="86995"/>
          </a:xfrm>
          <a:custGeom>
            <a:avLst/>
            <a:gdLst/>
            <a:ahLst/>
            <a:cxnLst/>
            <a:rect l="l" t="t" r="r" b="b"/>
            <a:pathLst>
              <a:path w="63500" h="86995">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45" name="object 45"/>
          <p:cNvSpPr txBox="1"/>
          <p:nvPr/>
        </p:nvSpPr>
        <p:spPr>
          <a:xfrm>
            <a:off x="3181254" y="4269369"/>
            <a:ext cx="250190" cy="323850"/>
          </a:xfrm>
          <a:prstGeom prst="rect">
            <a:avLst/>
          </a:prstGeom>
        </p:spPr>
        <p:txBody>
          <a:bodyPr vert="horz" wrap="square" lIns="0" tIns="0" rIns="0" bIns="0" rtlCol="0">
            <a:spAutoFit/>
          </a:bodyPr>
          <a:lstStyle/>
          <a:p>
            <a:pPr algn="ctr">
              <a:lnSpc>
                <a:spcPts val="800"/>
              </a:lnSpc>
            </a:pPr>
            <a:r>
              <a:rPr sz="700" dirty="0">
                <a:latin typeface="Arial"/>
                <a:cs typeface="Arial"/>
              </a:rPr>
              <a:t>x0</a:t>
            </a:r>
            <a:endParaRPr sz="700">
              <a:latin typeface="Arial"/>
              <a:cs typeface="Arial"/>
            </a:endParaRPr>
          </a:p>
          <a:p>
            <a:pPr marL="12065" marR="5080" algn="ctr">
              <a:lnSpc>
                <a:spcPts val="819"/>
              </a:lnSpc>
              <a:spcBef>
                <a:spcPts val="35"/>
              </a:spcBef>
            </a:pPr>
            <a:r>
              <a:rPr sz="700" spc="-5" dirty="0">
                <a:latin typeface="Arial"/>
                <a:cs typeface="Arial"/>
              </a:rPr>
              <a:t>&lt;STA  RT&gt;</a:t>
            </a:r>
            <a:endParaRPr sz="700">
              <a:latin typeface="Arial"/>
              <a:cs typeface="Arial"/>
            </a:endParaRPr>
          </a:p>
        </p:txBody>
      </p:sp>
      <p:sp>
        <p:nvSpPr>
          <p:cNvPr id="46" name="object 46"/>
          <p:cNvSpPr txBox="1"/>
          <p:nvPr/>
        </p:nvSpPr>
        <p:spPr>
          <a:xfrm>
            <a:off x="3844919" y="4374143"/>
            <a:ext cx="238125" cy="114300"/>
          </a:xfrm>
          <a:prstGeom prst="rect">
            <a:avLst/>
          </a:prstGeom>
        </p:spPr>
        <p:txBody>
          <a:bodyPr vert="horz" wrap="square" lIns="0" tIns="0" rIns="0" bIns="0" rtlCol="0">
            <a:spAutoFit/>
          </a:bodyPr>
          <a:lstStyle/>
          <a:p>
            <a:pPr marL="12700">
              <a:lnSpc>
                <a:spcPts val="805"/>
              </a:lnSpc>
            </a:pPr>
            <a:r>
              <a:rPr sz="700" spc="-5" dirty="0">
                <a:latin typeface="Arial"/>
                <a:cs typeface="Arial"/>
              </a:rPr>
              <a:t>straw</a:t>
            </a:r>
            <a:endParaRPr sz="700">
              <a:latin typeface="Arial"/>
              <a:cs typeface="Arial"/>
            </a:endParaRPr>
          </a:p>
        </p:txBody>
      </p:sp>
      <p:sp>
        <p:nvSpPr>
          <p:cNvPr id="47" name="object 47"/>
          <p:cNvSpPr txBox="1"/>
          <p:nvPr/>
        </p:nvSpPr>
        <p:spPr>
          <a:xfrm>
            <a:off x="4575100" y="4374143"/>
            <a:ext cx="149225" cy="114300"/>
          </a:xfrm>
          <a:prstGeom prst="rect">
            <a:avLst/>
          </a:prstGeom>
        </p:spPr>
        <p:txBody>
          <a:bodyPr vert="horz" wrap="square" lIns="0" tIns="0" rIns="0" bIns="0" rtlCol="0">
            <a:spAutoFit/>
          </a:bodyPr>
          <a:lstStyle/>
          <a:p>
            <a:pPr marL="12700">
              <a:lnSpc>
                <a:spcPts val="805"/>
              </a:lnSpc>
            </a:pPr>
            <a:r>
              <a:rPr sz="700" spc="-5" dirty="0">
                <a:latin typeface="Arial"/>
                <a:cs typeface="Arial"/>
              </a:rPr>
              <a:t>hat</a:t>
            </a:r>
            <a:endParaRPr sz="700">
              <a:latin typeface="Arial"/>
              <a:cs typeface="Arial"/>
            </a:endParaRPr>
          </a:p>
        </p:txBody>
      </p:sp>
      <p:sp>
        <p:nvSpPr>
          <p:cNvPr id="48" name="object 48"/>
          <p:cNvSpPr txBox="1"/>
          <p:nvPr/>
        </p:nvSpPr>
        <p:spPr>
          <a:xfrm>
            <a:off x="2784072" y="4814254"/>
            <a:ext cx="815340" cy="203200"/>
          </a:xfrm>
          <a:prstGeom prst="rect">
            <a:avLst/>
          </a:prstGeom>
        </p:spPr>
        <p:txBody>
          <a:bodyPr vert="horz" wrap="square" lIns="0" tIns="0" rIns="0" bIns="0" rtlCol="0">
            <a:spAutoFit/>
          </a:bodyPr>
          <a:lstStyle/>
          <a:p>
            <a:pPr marL="12700">
              <a:lnSpc>
                <a:spcPts val="1515"/>
              </a:lnSpc>
            </a:pPr>
            <a:r>
              <a:rPr sz="1400" spc="-5" dirty="0">
                <a:latin typeface="Arial"/>
                <a:cs typeface="Arial"/>
              </a:rPr>
              <a:t>&lt;START&gt;</a:t>
            </a:r>
            <a:endParaRPr sz="1400">
              <a:latin typeface="Arial"/>
              <a:cs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10974" y="104999"/>
            <a:ext cx="961148" cy="4933490"/>
          </a:xfrm>
          <a:prstGeom prst="rect">
            <a:avLst/>
          </a:prstGeom>
          <a:blipFill>
            <a:blip r:embed="rId3" cstate="print"/>
            <a:stretch>
              <a:fillRect/>
            </a:stretch>
          </a:blipFill>
        </p:spPr>
        <p:txBody>
          <a:bodyPr wrap="square" lIns="0" tIns="0" rIns="0" bIns="0" rtlCol="0"/>
          <a:lstStyle/>
          <a:p>
            <a:endParaRPr/>
          </a:p>
        </p:txBody>
      </p:sp>
      <p:sp>
        <p:nvSpPr>
          <p:cNvPr id="3" name="object 3"/>
          <p:cNvSpPr/>
          <p:nvPr/>
        </p:nvSpPr>
        <p:spPr>
          <a:xfrm>
            <a:off x="4270316" y="257399"/>
            <a:ext cx="1885946" cy="1333497"/>
          </a:xfrm>
          <a:prstGeom prst="rect">
            <a:avLst/>
          </a:prstGeom>
          <a:blipFill>
            <a:blip r:embed="rId4" cstate="print"/>
            <a:stretch>
              <a:fillRect/>
            </a:stretch>
          </a:blipFill>
        </p:spPr>
        <p:txBody>
          <a:bodyPr wrap="square" lIns="0" tIns="0" rIns="0" bIns="0" rtlCol="0"/>
          <a:lstStyle/>
          <a:p>
            <a:endParaRPr/>
          </a:p>
        </p:txBody>
      </p:sp>
      <p:sp>
        <p:nvSpPr>
          <p:cNvPr id="4" name="object 4"/>
          <p:cNvSpPr/>
          <p:nvPr/>
        </p:nvSpPr>
        <p:spPr>
          <a:xfrm>
            <a:off x="1463097" y="278724"/>
            <a:ext cx="2807970" cy="0"/>
          </a:xfrm>
          <a:custGeom>
            <a:avLst/>
            <a:gdLst/>
            <a:ahLst/>
            <a:cxnLst/>
            <a:rect l="l" t="t" r="r" b="b"/>
            <a:pathLst>
              <a:path w="2807970">
                <a:moveTo>
                  <a:pt x="2807694" y="0"/>
                </a:moveTo>
                <a:lnTo>
                  <a:pt x="0" y="0"/>
                </a:lnTo>
              </a:path>
            </a:pathLst>
          </a:custGeom>
          <a:ln w="19049">
            <a:solidFill>
              <a:srgbClr val="0000FF"/>
            </a:solidFill>
          </a:ln>
        </p:spPr>
        <p:txBody>
          <a:bodyPr wrap="square" lIns="0" tIns="0" rIns="0" bIns="0" rtlCol="0"/>
          <a:lstStyle/>
          <a:p>
            <a:endParaRPr/>
          </a:p>
        </p:txBody>
      </p:sp>
      <p:sp>
        <p:nvSpPr>
          <p:cNvPr id="5" name="object 5"/>
          <p:cNvSpPr/>
          <p:nvPr/>
        </p:nvSpPr>
        <p:spPr>
          <a:xfrm>
            <a:off x="1376647" y="247259"/>
            <a:ext cx="86995" cy="63500"/>
          </a:xfrm>
          <a:custGeom>
            <a:avLst/>
            <a:gdLst/>
            <a:ahLst/>
            <a:cxnLst/>
            <a:rect l="l" t="t" r="r" b="b"/>
            <a:pathLst>
              <a:path w="86994" h="63500">
                <a:moveTo>
                  <a:pt x="86449" y="62930"/>
                </a:moveTo>
                <a:lnTo>
                  <a:pt x="0" y="31465"/>
                </a:lnTo>
                <a:lnTo>
                  <a:pt x="86449" y="0"/>
                </a:lnTo>
                <a:lnTo>
                  <a:pt x="86449" y="62930"/>
                </a:lnTo>
                <a:close/>
              </a:path>
            </a:pathLst>
          </a:custGeom>
          <a:solidFill>
            <a:srgbClr val="0000FF"/>
          </a:solidFill>
        </p:spPr>
        <p:txBody>
          <a:bodyPr wrap="square" lIns="0" tIns="0" rIns="0" bIns="0" rtlCol="0"/>
          <a:lstStyle/>
          <a:p>
            <a:endParaRPr/>
          </a:p>
        </p:txBody>
      </p:sp>
      <p:sp>
        <p:nvSpPr>
          <p:cNvPr id="6" name="object 6"/>
          <p:cNvSpPr/>
          <p:nvPr/>
        </p:nvSpPr>
        <p:spPr>
          <a:xfrm>
            <a:off x="1376647" y="247259"/>
            <a:ext cx="86995" cy="63500"/>
          </a:xfrm>
          <a:custGeom>
            <a:avLst/>
            <a:gdLst/>
            <a:ahLst/>
            <a:cxnLst/>
            <a:rect l="l" t="t" r="r" b="b"/>
            <a:pathLst>
              <a:path w="86994" h="63500">
                <a:moveTo>
                  <a:pt x="86449" y="0"/>
                </a:moveTo>
                <a:lnTo>
                  <a:pt x="0" y="31465"/>
                </a:lnTo>
                <a:lnTo>
                  <a:pt x="86449" y="62930"/>
                </a:lnTo>
                <a:lnTo>
                  <a:pt x="86449" y="0"/>
                </a:lnTo>
                <a:close/>
              </a:path>
            </a:pathLst>
          </a:custGeom>
          <a:ln w="19049">
            <a:solidFill>
              <a:srgbClr val="0000FF"/>
            </a:solidFill>
          </a:ln>
        </p:spPr>
        <p:txBody>
          <a:bodyPr wrap="square" lIns="0" tIns="0" rIns="0" bIns="0" rtlCol="0"/>
          <a:lstStyle/>
          <a:p>
            <a:endParaRPr/>
          </a:p>
        </p:txBody>
      </p:sp>
      <p:sp>
        <p:nvSpPr>
          <p:cNvPr id="7" name="object 7"/>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8" name="object 8"/>
          <p:cNvSpPr/>
          <p:nvPr/>
        </p:nvSpPr>
        <p:spPr>
          <a:xfrm>
            <a:off x="3115593"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9" name="object 9"/>
          <p:cNvSpPr txBox="1"/>
          <p:nvPr/>
        </p:nvSpPr>
        <p:spPr>
          <a:xfrm>
            <a:off x="3202324"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h0</a:t>
            </a:r>
            <a:endParaRPr sz="1200">
              <a:latin typeface="Arial"/>
              <a:cs typeface="Arial"/>
            </a:endParaRPr>
          </a:p>
        </p:txBody>
      </p:sp>
      <p:sp>
        <p:nvSpPr>
          <p:cNvPr id="10" name="object 10"/>
          <p:cNvSpPr/>
          <p:nvPr/>
        </p:nvSpPr>
        <p:spPr>
          <a:xfrm>
            <a:off x="3299793" y="36707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11" name="object 11"/>
          <p:cNvSpPr/>
          <p:nvPr/>
        </p:nvSpPr>
        <p:spPr>
          <a:xfrm>
            <a:off x="3268318" y="3584267"/>
            <a:ext cx="63500" cy="86995"/>
          </a:xfrm>
          <a:custGeom>
            <a:avLst/>
            <a:gdLst/>
            <a:ahLst/>
            <a:cxnLst/>
            <a:rect l="l" t="t" r="r" b="b"/>
            <a:pathLst>
              <a:path w="63500" h="86995">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2" name="object 12"/>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13" name="object 13"/>
          <p:cNvSpPr/>
          <p:nvPr/>
        </p:nvSpPr>
        <p:spPr>
          <a:xfrm>
            <a:off x="3076793"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14" name="object 14"/>
          <p:cNvSpPr/>
          <p:nvPr/>
        </p:nvSpPr>
        <p:spPr>
          <a:xfrm>
            <a:off x="3299793"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15" name="object 15"/>
          <p:cNvSpPr/>
          <p:nvPr/>
        </p:nvSpPr>
        <p:spPr>
          <a:xfrm>
            <a:off x="3268318" y="2394780"/>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6" name="object 16"/>
          <p:cNvSpPr txBox="1"/>
          <p:nvPr/>
        </p:nvSpPr>
        <p:spPr>
          <a:xfrm>
            <a:off x="3115593"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y0</a:t>
            </a:r>
            <a:endParaRPr sz="1200">
              <a:latin typeface="Arial"/>
              <a:cs typeface="Arial"/>
            </a:endParaRPr>
          </a:p>
        </p:txBody>
      </p:sp>
      <p:sp>
        <p:nvSpPr>
          <p:cNvPr id="17" name="object 17"/>
          <p:cNvSpPr/>
          <p:nvPr/>
        </p:nvSpPr>
        <p:spPr>
          <a:xfrm>
            <a:off x="1276887" y="3178868"/>
            <a:ext cx="1724660" cy="1290320"/>
          </a:xfrm>
          <a:custGeom>
            <a:avLst/>
            <a:gdLst/>
            <a:ahLst/>
            <a:cxnLst/>
            <a:rect l="l" t="t" r="r" b="b"/>
            <a:pathLst>
              <a:path w="1724660" h="1290320">
                <a:moveTo>
                  <a:pt x="0" y="1289847"/>
                </a:moveTo>
                <a:lnTo>
                  <a:pt x="54072" y="1288311"/>
                </a:lnTo>
                <a:lnTo>
                  <a:pt x="106026" y="1283788"/>
                </a:lnTo>
                <a:lnTo>
                  <a:pt x="155950" y="1276401"/>
                </a:lnTo>
                <a:lnTo>
                  <a:pt x="203933" y="1266274"/>
                </a:lnTo>
                <a:lnTo>
                  <a:pt x="250062" y="1253534"/>
                </a:lnTo>
                <a:lnTo>
                  <a:pt x="294426" y="1238303"/>
                </a:lnTo>
                <a:lnTo>
                  <a:pt x="337113" y="1220707"/>
                </a:lnTo>
                <a:lnTo>
                  <a:pt x="378212" y="1200869"/>
                </a:lnTo>
                <a:lnTo>
                  <a:pt x="417810" y="1178915"/>
                </a:lnTo>
                <a:lnTo>
                  <a:pt x="455996" y="1154970"/>
                </a:lnTo>
                <a:lnTo>
                  <a:pt x="492858" y="1129156"/>
                </a:lnTo>
                <a:lnTo>
                  <a:pt x="528485" y="1101600"/>
                </a:lnTo>
                <a:lnTo>
                  <a:pt x="562964" y="1072425"/>
                </a:lnTo>
                <a:lnTo>
                  <a:pt x="596384" y="1041756"/>
                </a:lnTo>
                <a:lnTo>
                  <a:pt x="628834" y="1009717"/>
                </a:lnTo>
                <a:lnTo>
                  <a:pt x="660400" y="976433"/>
                </a:lnTo>
                <a:lnTo>
                  <a:pt x="691173" y="942029"/>
                </a:lnTo>
                <a:lnTo>
                  <a:pt x="721239" y="906629"/>
                </a:lnTo>
                <a:lnTo>
                  <a:pt x="750688" y="870358"/>
                </a:lnTo>
                <a:lnTo>
                  <a:pt x="779607" y="833339"/>
                </a:lnTo>
                <a:lnTo>
                  <a:pt x="808084" y="795698"/>
                </a:lnTo>
                <a:lnTo>
                  <a:pt x="836209" y="757559"/>
                </a:lnTo>
                <a:lnTo>
                  <a:pt x="864069" y="719046"/>
                </a:lnTo>
                <a:lnTo>
                  <a:pt x="891752" y="680284"/>
                </a:lnTo>
                <a:lnTo>
                  <a:pt x="919348" y="641398"/>
                </a:lnTo>
                <a:lnTo>
                  <a:pt x="948094" y="600896"/>
                </a:lnTo>
                <a:lnTo>
                  <a:pt x="976939" y="560534"/>
                </a:lnTo>
                <a:lnTo>
                  <a:pt x="1005985" y="520453"/>
                </a:lnTo>
                <a:lnTo>
                  <a:pt x="1035330" y="480793"/>
                </a:lnTo>
                <a:lnTo>
                  <a:pt x="1065073" y="441696"/>
                </a:lnTo>
                <a:lnTo>
                  <a:pt x="1095316" y="403302"/>
                </a:lnTo>
                <a:lnTo>
                  <a:pt x="1126157" y="365752"/>
                </a:lnTo>
                <a:lnTo>
                  <a:pt x="1157697" y="329188"/>
                </a:lnTo>
                <a:lnTo>
                  <a:pt x="1190034" y="293749"/>
                </a:lnTo>
                <a:lnTo>
                  <a:pt x="1223269" y="259578"/>
                </a:lnTo>
                <a:lnTo>
                  <a:pt x="1257502" y="226814"/>
                </a:lnTo>
                <a:lnTo>
                  <a:pt x="1292832" y="195599"/>
                </a:lnTo>
                <a:lnTo>
                  <a:pt x="1329359" y="166068"/>
                </a:lnTo>
                <a:lnTo>
                  <a:pt x="1367182" y="138369"/>
                </a:lnTo>
                <a:lnTo>
                  <a:pt x="1406400" y="112640"/>
                </a:lnTo>
                <a:lnTo>
                  <a:pt x="1447115" y="89022"/>
                </a:lnTo>
                <a:lnTo>
                  <a:pt x="1489425" y="67653"/>
                </a:lnTo>
                <a:lnTo>
                  <a:pt x="1533431" y="48674"/>
                </a:lnTo>
                <a:lnTo>
                  <a:pt x="1602847" y="25015"/>
                </a:lnTo>
                <a:lnTo>
                  <a:pt x="1676631" y="7524"/>
                </a:lnTo>
                <a:lnTo>
                  <a:pt x="1715281" y="1249"/>
                </a:lnTo>
                <a:lnTo>
                  <a:pt x="1724606" y="0"/>
                </a:lnTo>
              </a:path>
            </a:pathLst>
          </a:custGeom>
          <a:ln w="19049">
            <a:solidFill>
              <a:srgbClr val="000000"/>
            </a:solidFill>
          </a:ln>
        </p:spPr>
        <p:txBody>
          <a:bodyPr wrap="square" lIns="0" tIns="0" rIns="0" bIns="0" rtlCol="0"/>
          <a:lstStyle/>
          <a:p>
            <a:endParaRPr/>
          </a:p>
        </p:txBody>
      </p:sp>
      <p:sp>
        <p:nvSpPr>
          <p:cNvPr id="18" name="object 18"/>
          <p:cNvSpPr/>
          <p:nvPr/>
        </p:nvSpPr>
        <p:spPr>
          <a:xfrm>
            <a:off x="2999569" y="3147468"/>
            <a:ext cx="88265" cy="62865"/>
          </a:xfrm>
          <a:custGeom>
            <a:avLst/>
            <a:gdLst/>
            <a:ahLst/>
            <a:cxnLst/>
            <a:rect l="l" t="t" r="r" b="b"/>
            <a:pathLst>
              <a:path w="88264" h="62864">
                <a:moveTo>
                  <a:pt x="3874" y="62799"/>
                </a:moveTo>
                <a:lnTo>
                  <a:pt x="88224" y="26074"/>
                </a:lnTo>
                <a:lnTo>
                  <a:pt x="0" y="0"/>
                </a:lnTo>
                <a:lnTo>
                  <a:pt x="3874" y="62799"/>
                </a:lnTo>
                <a:close/>
              </a:path>
            </a:pathLst>
          </a:custGeom>
          <a:ln w="19049">
            <a:solidFill>
              <a:srgbClr val="000000"/>
            </a:solidFill>
          </a:ln>
        </p:spPr>
        <p:txBody>
          <a:bodyPr wrap="square" lIns="0" tIns="0" rIns="0" bIns="0" rtlCol="0"/>
          <a:lstStyle/>
          <a:p>
            <a:endParaRPr/>
          </a:p>
        </p:txBody>
      </p:sp>
      <p:sp>
        <p:nvSpPr>
          <p:cNvPr id="19" name="object 19"/>
          <p:cNvSpPr txBox="1">
            <a:spLocks noGrp="1"/>
          </p:cNvSpPr>
          <p:nvPr>
            <p:ph type="title"/>
          </p:nvPr>
        </p:nvSpPr>
        <p:spPr>
          <a:prstGeom prst="rect">
            <a:avLst/>
          </a:prstGeom>
        </p:spPr>
        <p:txBody>
          <a:bodyPr vert="horz" wrap="square" lIns="0" tIns="114097" rIns="0" bIns="0" rtlCol="0">
            <a:spAutoFit/>
          </a:bodyPr>
          <a:lstStyle/>
          <a:p>
            <a:pPr marL="6146800">
              <a:lnSpc>
                <a:spcPct val="100000"/>
              </a:lnSpc>
            </a:pPr>
            <a:r>
              <a:rPr sz="1800" spc="-5" dirty="0">
                <a:solidFill>
                  <a:srgbClr val="0000FF"/>
                </a:solidFill>
              </a:rPr>
              <a:t>test</a:t>
            </a:r>
            <a:r>
              <a:rPr sz="1800" spc="-65" dirty="0">
                <a:solidFill>
                  <a:srgbClr val="0000FF"/>
                </a:solidFill>
              </a:rPr>
              <a:t> </a:t>
            </a:r>
            <a:r>
              <a:rPr sz="1800" spc="-5" dirty="0">
                <a:solidFill>
                  <a:srgbClr val="0000FF"/>
                </a:solidFill>
              </a:rPr>
              <a:t>image</a:t>
            </a:r>
            <a:endParaRPr sz="1800"/>
          </a:p>
        </p:txBody>
      </p:sp>
      <p:sp>
        <p:nvSpPr>
          <p:cNvPr id="20" name="object 20"/>
          <p:cNvSpPr/>
          <p:nvPr/>
        </p:nvSpPr>
        <p:spPr>
          <a:xfrm>
            <a:off x="3734267"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21" name="object 21"/>
          <p:cNvSpPr/>
          <p:nvPr/>
        </p:nvSpPr>
        <p:spPr>
          <a:xfrm>
            <a:off x="3734267"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22" name="object 22"/>
          <p:cNvSpPr/>
          <p:nvPr/>
        </p:nvSpPr>
        <p:spPr>
          <a:xfrm>
            <a:off x="332674" y="4567490"/>
            <a:ext cx="1123950" cy="521970"/>
          </a:xfrm>
          <a:custGeom>
            <a:avLst/>
            <a:gdLst/>
            <a:ahLst/>
            <a:cxnLst/>
            <a:rect l="l" t="t" r="r" b="b"/>
            <a:pathLst>
              <a:path w="1123950" h="521970">
                <a:moveTo>
                  <a:pt x="0" y="0"/>
                </a:moveTo>
                <a:lnTo>
                  <a:pt x="1123797" y="0"/>
                </a:lnTo>
                <a:lnTo>
                  <a:pt x="1123797" y="521398"/>
                </a:lnTo>
                <a:lnTo>
                  <a:pt x="0" y="521398"/>
                </a:lnTo>
                <a:lnTo>
                  <a:pt x="0" y="0"/>
                </a:lnTo>
                <a:close/>
              </a:path>
            </a:pathLst>
          </a:custGeom>
          <a:solidFill>
            <a:srgbClr val="FFFFFF"/>
          </a:solidFill>
        </p:spPr>
        <p:txBody>
          <a:bodyPr wrap="square" lIns="0" tIns="0" rIns="0" bIns="0" rtlCol="0"/>
          <a:lstStyle/>
          <a:p>
            <a:endParaRPr/>
          </a:p>
        </p:txBody>
      </p:sp>
      <p:sp>
        <p:nvSpPr>
          <p:cNvPr id="23" name="object 23"/>
          <p:cNvSpPr/>
          <p:nvPr/>
        </p:nvSpPr>
        <p:spPr>
          <a:xfrm>
            <a:off x="3483843" y="3171818"/>
            <a:ext cx="175260" cy="0"/>
          </a:xfrm>
          <a:custGeom>
            <a:avLst/>
            <a:gdLst/>
            <a:ahLst/>
            <a:cxnLst/>
            <a:rect l="l" t="t" r="r" b="b"/>
            <a:pathLst>
              <a:path w="175260">
                <a:moveTo>
                  <a:pt x="0" y="0"/>
                </a:moveTo>
                <a:lnTo>
                  <a:pt x="174899" y="0"/>
                </a:lnTo>
              </a:path>
            </a:pathLst>
          </a:custGeom>
          <a:ln w="19049">
            <a:solidFill>
              <a:srgbClr val="666666"/>
            </a:solidFill>
          </a:ln>
        </p:spPr>
        <p:txBody>
          <a:bodyPr wrap="square" lIns="0" tIns="0" rIns="0" bIns="0" rtlCol="0"/>
          <a:lstStyle/>
          <a:p>
            <a:endParaRPr/>
          </a:p>
        </p:txBody>
      </p:sp>
      <p:sp>
        <p:nvSpPr>
          <p:cNvPr id="24" name="object 24"/>
          <p:cNvSpPr/>
          <p:nvPr/>
        </p:nvSpPr>
        <p:spPr>
          <a:xfrm>
            <a:off x="3658742" y="3140368"/>
            <a:ext cx="86995" cy="63500"/>
          </a:xfrm>
          <a:custGeom>
            <a:avLst/>
            <a:gdLst/>
            <a:ahLst/>
            <a:cxnLst/>
            <a:rect l="l" t="t" r="r" b="b"/>
            <a:pathLst>
              <a:path w="86995" h="63500">
                <a:moveTo>
                  <a:pt x="0" y="62924"/>
                </a:moveTo>
                <a:lnTo>
                  <a:pt x="86449" y="31449"/>
                </a:lnTo>
                <a:lnTo>
                  <a:pt x="0" y="0"/>
                </a:lnTo>
                <a:lnTo>
                  <a:pt x="0" y="62924"/>
                </a:lnTo>
                <a:close/>
              </a:path>
            </a:pathLst>
          </a:custGeom>
          <a:ln w="19049">
            <a:solidFill>
              <a:srgbClr val="666666"/>
            </a:solidFill>
          </a:ln>
        </p:spPr>
        <p:txBody>
          <a:bodyPr wrap="square" lIns="0" tIns="0" rIns="0" bIns="0" rtlCol="0"/>
          <a:lstStyle/>
          <a:p>
            <a:endParaRPr/>
          </a:p>
        </p:txBody>
      </p:sp>
      <p:sp>
        <p:nvSpPr>
          <p:cNvPr id="25" name="object 25"/>
          <p:cNvSpPr/>
          <p:nvPr/>
        </p:nvSpPr>
        <p:spPr>
          <a:xfrm>
            <a:off x="3957266" y="36708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26" name="object 26"/>
          <p:cNvSpPr/>
          <p:nvPr/>
        </p:nvSpPr>
        <p:spPr>
          <a:xfrm>
            <a:off x="3925792" y="3584367"/>
            <a:ext cx="63500" cy="86995"/>
          </a:xfrm>
          <a:custGeom>
            <a:avLst/>
            <a:gdLst/>
            <a:ahLst/>
            <a:cxnLst/>
            <a:rect l="l" t="t" r="r" b="b"/>
            <a:pathLst>
              <a:path w="63500" h="86995">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27" name="object 27"/>
          <p:cNvSpPr/>
          <p:nvPr/>
        </p:nvSpPr>
        <p:spPr>
          <a:xfrm>
            <a:off x="3773042"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28" name="object 28"/>
          <p:cNvSpPr/>
          <p:nvPr/>
        </p:nvSpPr>
        <p:spPr>
          <a:xfrm>
            <a:off x="3773042"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29" name="object 29"/>
          <p:cNvSpPr txBox="1"/>
          <p:nvPr/>
        </p:nvSpPr>
        <p:spPr>
          <a:xfrm>
            <a:off x="3859786"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h1</a:t>
            </a:r>
            <a:endParaRPr sz="1200">
              <a:latin typeface="Arial"/>
              <a:cs typeface="Arial"/>
            </a:endParaRPr>
          </a:p>
        </p:txBody>
      </p:sp>
      <p:sp>
        <p:nvSpPr>
          <p:cNvPr id="30" name="object 30"/>
          <p:cNvSpPr/>
          <p:nvPr/>
        </p:nvSpPr>
        <p:spPr>
          <a:xfrm>
            <a:off x="3957266"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31" name="object 31"/>
          <p:cNvSpPr/>
          <p:nvPr/>
        </p:nvSpPr>
        <p:spPr>
          <a:xfrm>
            <a:off x="3925792" y="2394780"/>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32" name="object 32"/>
          <p:cNvSpPr txBox="1"/>
          <p:nvPr/>
        </p:nvSpPr>
        <p:spPr>
          <a:xfrm>
            <a:off x="3773042"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y1</a:t>
            </a:r>
            <a:endParaRPr sz="1200">
              <a:latin typeface="Arial"/>
              <a:cs typeface="Arial"/>
            </a:endParaRPr>
          </a:p>
        </p:txBody>
      </p:sp>
      <p:sp>
        <p:nvSpPr>
          <p:cNvPr id="33" name="object 33"/>
          <p:cNvSpPr/>
          <p:nvPr/>
        </p:nvSpPr>
        <p:spPr>
          <a:xfrm>
            <a:off x="4420066"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solidFill>
            <a:srgbClr val="F2F2F2"/>
          </a:solidFill>
        </p:spPr>
        <p:txBody>
          <a:bodyPr wrap="square" lIns="0" tIns="0" rIns="0" bIns="0" rtlCol="0"/>
          <a:lstStyle/>
          <a:p>
            <a:endParaRPr/>
          </a:p>
        </p:txBody>
      </p:sp>
      <p:sp>
        <p:nvSpPr>
          <p:cNvPr id="34" name="object 34"/>
          <p:cNvSpPr/>
          <p:nvPr/>
        </p:nvSpPr>
        <p:spPr>
          <a:xfrm>
            <a:off x="4420066" y="4041316"/>
            <a:ext cx="459105" cy="769620"/>
          </a:xfrm>
          <a:custGeom>
            <a:avLst/>
            <a:gdLst/>
            <a:ahLst/>
            <a:cxnLst/>
            <a:rect l="l" t="t" r="r" b="b"/>
            <a:pathLst>
              <a:path w="459104" h="769620">
                <a:moveTo>
                  <a:pt x="0" y="0"/>
                </a:moveTo>
                <a:lnTo>
                  <a:pt x="458999" y="0"/>
                </a:lnTo>
                <a:lnTo>
                  <a:pt x="4589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35" name="object 35"/>
          <p:cNvSpPr/>
          <p:nvPr/>
        </p:nvSpPr>
        <p:spPr>
          <a:xfrm>
            <a:off x="4141616" y="3171818"/>
            <a:ext cx="174625" cy="0"/>
          </a:xfrm>
          <a:custGeom>
            <a:avLst/>
            <a:gdLst/>
            <a:ahLst/>
            <a:cxnLst/>
            <a:rect l="l" t="t" r="r" b="b"/>
            <a:pathLst>
              <a:path w="174625">
                <a:moveTo>
                  <a:pt x="0" y="0"/>
                </a:moveTo>
                <a:lnTo>
                  <a:pt x="174599" y="0"/>
                </a:lnTo>
              </a:path>
            </a:pathLst>
          </a:custGeom>
          <a:ln w="19049">
            <a:solidFill>
              <a:srgbClr val="666666"/>
            </a:solidFill>
          </a:ln>
        </p:spPr>
        <p:txBody>
          <a:bodyPr wrap="square" lIns="0" tIns="0" rIns="0" bIns="0" rtlCol="0"/>
          <a:lstStyle/>
          <a:p>
            <a:endParaRPr/>
          </a:p>
        </p:txBody>
      </p:sp>
      <p:sp>
        <p:nvSpPr>
          <p:cNvPr id="36" name="object 36"/>
          <p:cNvSpPr/>
          <p:nvPr/>
        </p:nvSpPr>
        <p:spPr>
          <a:xfrm>
            <a:off x="4316216" y="3140368"/>
            <a:ext cx="86995" cy="63500"/>
          </a:xfrm>
          <a:custGeom>
            <a:avLst/>
            <a:gdLst/>
            <a:ahLst/>
            <a:cxnLst/>
            <a:rect l="l" t="t" r="r" b="b"/>
            <a:pathLst>
              <a:path w="86995" h="63500">
                <a:moveTo>
                  <a:pt x="0" y="62924"/>
                </a:moveTo>
                <a:lnTo>
                  <a:pt x="86449" y="31449"/>
                </a:lnTo>
                <a:lnTo>
                  <a:pt x="0" y="0"/>
                </a:lnTo>
                <a:lnTo>
                  <a:pt x="0" y="62924"/>
                </a:lnTo>
                <a:close/>
              </a:path>
            </a:pathLst>
          </a:custGeom>
          <a:ln w="19049">
            <a:solidFill>
              <a:srgbClr val="666666"/>
            </a:solidFill>
          </a:ln>
        </p:spPr>
        <p:txBody>
          <a:bodyPr wrap="square" lIns="0" tIns="0" rIns="0" bIns="0" rtlCol="0"/>
          <a:lstStyle/>
          <a:p>
            <a:endParaRPr/>
          </a:p>
        </p:txBody>
      </p:sp>
      <p:sp>
        <p:nvSpPr>
          <p:cNvPr id="37" name="object 37"/>
          <p:cNvSpPr/>
          <p:nvPr/>
        </p:nvSpPr>
        <p:spPr>
          <a:xfrm>
            <a:off x="4430516"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solidFill>
            <a:srgbClr val="F2F2F2"/>
          </a:solidFill>
        </p:spPr>
        <p:txBody>
          <a:bodyPr wrap="square" lIns="0" tIns="0" rIns="0" bIns="0" rtlCol="0"/>
          <a:lstStyle/>
          <a:p>
            <a:endParaRPr/>
          </a:p>
        </p:txBody>
      </p:sp>
      <p:sp>
        <p:nvSpPr>
          <p:cNvPr id="38" name="object 38"/>
          <p:cNvSpPr/>
          <p:nvPr/>
        </p:nvSpPr>
        <p:spPr>
          <a:xfrm>
            <a:off x="4430516" y="2787219"/>
            <a:ext cx="368935" cy="769620"/>
          </a:xfrm>
          <a:custGeom>
            <a:avLst/>
            <a:gdLst/>
            <a:ahLst/>
            <a:cxnLst/>
            <a:rect l="l" t="t" r="r" b="b"/>
            <a:pathLst>
              <a:path w="368935" h="769620">
                <a:moveTo>
                  <a:pt x="0" y="0"/>
                </a:moveTo>
                <a:lnTo>
                  <a:pt x="368399" y="0"/>
                </a:lnTo>
                <a:lnTo>
                  <a:pt x="368399" y="769198"/>
                </a:lnTo>
                <a:lnTo>
                  <a:pt x="0" y="769198"/>
                </a:lnTo>
                <a:lnTo>
                  <a:pt x="0" y="0"/>
                </a:lnTo>
                <a:close/>
              </a:path>
            </a:pathLst>
          </a:custGeom>
          <a:ln w="19049">
            <a:solidFill>
              <a:srgbClr val="666666"/>
            </a:solidFill>
          </a:ln>
        </p:spPr>
        <p:txBody>
          <a:bodyPr wrap="square" lIns="0" tIns="0" rIns="0" bIns="0" rtlCol="0"/>
          <a:lstStyle/>
          <a:p>
            <a:endParaRPr/>
          </a:p>
        </p:txBody>
      </p:sp>
      <p:sp>
        <p:nvSpPr>
          <p:cNvPr id="39" name="object 39"/>
          <p:cNvSpPr txBox="1"/>
          <p:nvPr/>
        </p:nvSpPr>
        <p:spPr>
          <a:xfrm>
            <a:off x="4517248" y="3075244"/>
            <a:ext cx="194945" cy="194310"/>
          </a:xfrm>
          <a:prstGeom prst="rect">
            <a:avLst/>
          </a:prstGeom>
        </p:spPr>
        <p:txBody>
          <a:bodyPr vert="horz" wrap="square" lIns="0" tIns="0" rIns="0" bIns="0" rtlCol="0">
            <a:spAutoFit/>
          </a:bodyPr>
          <a:lstStyle/>
          <a:p>
            <a:pPr marL="12700">
              <a:lnSpc>
                <a:spcPct val="100000"/>
              </a:lnSpc>
            </a:pPr>
            <a:r>
              <a:rPr sz="1200" spc="-5" dirty="0">
                <a:latin typeface="Arial"/>
                <a:cs typeface="Arial"/>
              </a:rPr>
              <a:t>h2</a:t>
            </a:r>
            <a:endParaRPr sz="1200">
              <a:latin typeface="Arial"/>
              <a:cs typeface="Arial"/>
            </a:endParaRPr>
          </a:p>
        </p:txBody>
      </p:sp>
      <p:sp>
        <p:nvSpPr>
          <p:cNvPr id="40" name="object 40"/>
          <p:cNvSpPr/>
          <p:nvPr/>
        </p:nvSpPr>
        <p:spPr>
          <a:xfrm>
            <a:off x="4614715" y="2481229"/>
            <a:ext cx="0" cy="306070"/>
          </a:xfrm>
          <a:custGeom>
            <a:avLst/>
            <a:gdLst/>
            <a:ahLst/>
            <a:cxnLst/>
            <a:rect l="l" t="t" r="r" b="b"/>
            <a:pathLst>
              <a:path h="306069">
                <a:moveTo>
                  <a:pt x="0" y="305989"/>
                </a:moveTo>
                <a:lnTo>
                  <a:pt x="0" y="0"/>
                </a:lnTo>
              </a:path>
            </a:pathLst>
          </a:custGeom>
          <a:ln w="19049">
            <a:solidFill>
              <a:srgbClr val="666666"/>
            </a:solidFill>
          </a:ln>
        </p:spPr>
        <p:txBody>
          <a:bodyPr wrap="square" lIns="0" tIns="0" rIns="0" bIns="0" rtlCol="0"/>
          <a:lstStyle/>
          <a:p>
            <a:endParaRPr/>
          </a:p>
        </p:txBody>
      </p:sp>
      <p:sp>
        <p:nvSpPr>
          <p:cNvPr id="41" name="object 41"/>
          <p:cNvSpPr/>
          <p:nvPr/>
        </p:nvSpPr>
        <p:spPr>
          <a:xfrm>
            <a:off x="4583265" y="2394780"/>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42" name="object 42"/>
          <p:cNvSpPr txBox="1"/>
          <p:nvPr/>
        </p:nvSpPr>
        <p:spPr>
          <a:xfrm>
            <a:off x="4430516" y="1836846"/>
            <a:ext cx="368935" cy="530225"/>
          </a:xfrm>
          <a:prstGeom prst="rect">
            <a:avLst/>
          </a:prstGeom>
          <a:solidFill>
            <a:srgbClr val="F2F2F2"/>
          </a:solidFill>
          <a:ln w="19049">
            <a:solidFill>
              <a:srgbClr val="666666"/>
            </a:solidFill>
          </a:ln>
        </p:spPr>
        <p:txBody>
          <a:bodyPr vert="horz" wrap="square" lIns="0" tIns="5080" rIns="0" bIns="0" rtlCol="0">
            <a:spAutoFit/>
          </a:bodyPr>
          <a:lstStyle/>
          <a:p>
            <a:pPr>
              <a:lnSpc>
                <a:spcPct val="100000"/>
              </a:lnSpc>
              <a:spcBef>
                <a:spcPts val="40"/>
              </a:spcBef>
            </a:pPr>
            <a:endParaRPr sz="1050">
              <a:latin typeface="Times New Roman"/>
              <a:cs typeface="Times New Roman"/>
            </a:endParaRPr>
          </a:p>
          <a:p>
            <a:pPr marL="93980">
              <a:lnSpc>
                <a:spcPct val="100000"/>
              </a:lnSpc>
              <a:spcBef>
                <a:spcPts val="5"/>
              </a:spcBef>
            </a:pPr>
            <a:r>
              <a:rPr sz="1200" dirty="0">
                <a:latin typeface="Arial"/>
                <a:cs typeface="Arial"/>
              </a:rPr>
              <a:t>y2</a:t>
            </a:r>
            <a:endParaRPr sz="1200">
              <a:latin typeface="Arial"/>
              <a:cs typeface="Arial"/>
            </a:endParaRPr>
          </a:p>
        </p:txBody>
      </p:sp>
      <p:sp>
        <p:nvSpPr>
          <p:cNvPr id="43" name="object 43"/>
          <p:cNvSpPr/>
          <p:nvPr/>
        </p:nvSpPr>
        <p:spPr>
          <a:xfrm>
            <a:off x="4614715" y="3670817"/>
            <a:ext cx="0" cy="370840"/>
          </a:xfrm>
          <a:custGeom>
            <a:avLst/>
            <a:gdLst/>
            <a:ahLst/>
            <a:cxnLst/>
            <a:rect l="l" t="t" r="r" b="b"/>
            <a:pathLst>
              <a:path h="370839">
                <a:moveTo>
                  <a:pt x="0" y="370499"/>
                </a:moveTo>
                <a:lnTo>
                  <a:pt x="0" y="0"/>
                </a:lnTo>
              </a:path>
            </a:pathLst>
          </a:custGeom>
          <a:ln w="19049">
            <a:solidFill>
              <a:srgbClr val="666666"/>
            </a:solidFill>
          </a:ln>
        </p:spPr>
        <p:txBody>
          <a:bodyPr wrap="square" lIns="0" tIns="0" rIns="0" bIns="0" rtlCol="0"/>
          <a:lstStyle/>
          <a:p>
            <a:endParaRPr/>
          </a:p>
        </p:txBody>
      </p:sp>
      <p:sp>
        <p:nvSpPr>
          <p:cNvPr id="44" name="object 44"/>
          <p:cNvSpPr/>
          <p:nvPr/>
        </p:nvSpPr>
        <p:spPr>
          <a:xfrm>
            <a:off x="4583265" y="3584367"/>
            <a:ext cx="63500" cy="86995"/>
          </a:xfrm>
          <a:custGeom>
            <a:avLst/>
            <a:gdLst/>
            <a:ahLst/>
            <a:cxnLst/>
            <a:rect l="l" t="t" r="r" b="b"/>
            <a:pathLst>
              <a:path w="63500" h="86995">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45" name="object 45"/>
          <p:cNvSpPr/>
          <p:nvPr/>
        </p:nvSpPr>
        <p:spPr>
          <a:xfrm>
            <a:off x="4798915" y="2101895"/>
            <a:ext cx="862965" cy="436245"/>
          </a:xfrm>
          <a:custGeom>
            <a:avLst/>
            <a:gdLst/>
            <a:ahLst/>
            <a:cxnLst/>
            <a:rect l="l" t="t" r="r" b="b"/>
            <a:pathLst>
              <a:path w="862964" h="436244">
                <a:moveTo>
                  <a:pt x="0" y="0"/>
                </a:moveTo>
                <a:lnTo>
                  <a:pt x="862473" y="435949"/>
                </a:lnTo>
              </a:path>
            </a:pathLst>
          </a:custGeom>
          <a:ln w="19049">
            <a:solidFill>
              <a:srgbClr val="0000FF"/>
            </a:solidFill>
          </a:ln>
        </p:spPr>
        <p:txBody>
          <a:bodyPr wrap="square" lIns="0" tIns="0" rIns="0" bIns="0" rtlCol="0"/>
          <a:lstStyle/>
          <a:p>
            <a:endParaRPr/>
          </a:p>
        </p:txBody>
      </p:sp>
      <p:sp>
        <p:nvSpPr>
          <p:cNvPr id="46" name="object 46"/>
          <p:cNvSpPr/>
          <p:nvPr/>
        </p:nvSpPr>
        <p:spPr>
          <a:xfrm>
            <a:off x="5647213" y="2509744"/>
            <a:ext cx="91440" cy="67310"/>
          </a:xfrm>
          <a:custGeom>
            <a:avLst/>
            <a:gdLst/>
            <a:ahLst/>
            <a:cxnLst/>
            <a:rect l="l" t="t" r="r" b="b"/>
            <a:pathLst>
              <a:path w="91439" h="67310">
                <a:moveTo>
                  <a:pt x="0" y="56174"/>
                </a:moveTo>
                <a:lnTo>
                  <a:pt x="91349" y="67074"/>
                </a:lnTo>
                <a:lnTo>
                  <a:pt x="28374" y="0"/>
                </a:lnTo>
                <a:lnTo>
                  <a:pt x="0" y="56174"/>
                </a:lnTo>
                <a:close/>
              </a:path>
            </a:pathLst>
          </a:custGeom>
          <a:ln w="19049">
            <a:solidFill>
              <a:srgbClr val="0000FF"/>
            </a:solidFill>
          </a:ln>
        </p:spPr>
        <p:txBody>
          <a:bodyPr wrap="square" lIns="0" tIns="0" rIns="0" bIns="0" rtlCol="0"/>
          <a:lstStyle/>
          <a:p>
            <a:endParaRPr/>
          </a:p>
        </p:txBody>
      </p:sp>
      <p:sp>
        <p:nvSpPr>
          <p:cNvPr id="47" name="object 47"/>
          <p:cNvSpPr txBox="1"/>
          <p:nvPr/>
        </p:nvSpPr>
        <p:spPr>
          <a:xfrm>
            <a:off x="5912638" y="2174952"/>
            <a:ext cx="1854200" cy="1099820"/>
          </a:xfrm>
          <a:prstGeom prst="rect">
            <a:avLst/>
          </a:prstGeom>
        </p:spPr>
        <p:txBody>
          <a:bodyPr vert="horz" wrap="square" lIns="0" tIns="0" rIns="0" bIns="0" rtlCol="0">
            <a:spAutoFit/>
          </a:bodyPr>
          <a:lstStyle/>
          <a:p>
            <a:pPr marL="12700">
              <a:lnSpc>
                <a:spcPts val="2865"/>
              </a:lnSpc>
            </a:pPr>
            <a:r>
              <a:rPr sz="2400" spc="-5" dirty="0">
                <a:solidFill>
                  <a:srgbClr val="0000FF"/>
                </a:solidFill>
                <a:latin typeface="Arial"/>
                <a:cs typeface="Arial"/>
              </a:rPr>
              <a:t>sample</a:t>
            </a:r>
            <a:endParaRPr sz="2400">
              <a:latin typeface="Arial"/>
              <a:cs typeface="Arial"/>
            </a:endParaRPr>
          </a:p>
          <a:p>
            <a:pPr marL="12700">
              <a:lnSpc>
                <a:spcPts val="2850"/>
              </a:lnSpc>
            </a:pPr>
            <a:r>
              <a:rPr sz="2400" spc="-5" dirty="0">
                <a:solidFill>
                  <a:srgbClr val="0000FF"/>
                </a:solidFill>
                <a:latin typeface="Arial"/>
                <a:cs typeface="Arial"/>
              </a:rPr>
              <a:t>&lt;END&gt;</a:t>
            </a:r>
            <a:r>
              <a:rPr sz="2400" spc="-70" dirty="0">
                <a:solidFill>
                  <a:srgbClr val="0000FF"/>
                </a:solidFill>
                <a:latin typeface="Arial"/>
                <a:cs typeface="Arial"/>
              </a:rPr>
              <a:t> </a:t>
            </a:r>
            <a:r>
              <a:rPr sz="2400" spc="-5" dirty="0">
                <a:solidFill>
                  <a:srgbClr val="0000FF"/>
                </a:solidFill>
                <a:latin typeface="Arial"/>
                <a:cs typeface="Arial"/>
              </a:rPr>
              <a:t>token</a:t>
            </a:r>
            <a:endParaRPr sz="2400">
              <a:latin typeface="Arial"/>
              <a:cs typeface="Arial"/>
            </a:endParaRPr>
          </a:p>
          <a:p>
            <a:pPr marL="12700">
              <a:lnSpc>
                <a:spcPts val="2865"/>
              </a:lnSpc>
            </a:pPr>
            <a:r>
              <a:rPr sz="2400" spc="-5" dirty="0">
                <a:solidFill>
                  <a:srgbClr val="0000FF"/>
                </a:solidFill>
                <a:latin typeface="Arial"/>
                <a:cs typeface="Arial"/>
              </a:rPr>
              <a:t>=&gt;</a:t>
            </a:r>
            <a:r>
              <a:rPr sz="2400" spc="-75" dirty="0">
                <a:solidFill>
                  <a:srgbClr val="0000FF"/>
                </a:solidFill>
                <a:latin typeface="Arial"/>
                <a:cs typeface="Arial"/>
              </a:rPr>
              <a:t> </a:t>
            </a:r>
            <a:r>
              <a:rPr sz="2400" spc="-5" dirty="0">
                <a:solidFill>
                  <a:srgbClr val="0000FF"/>
                </a:solidFill>
                <a:latin typeface="Arial"/>
                <a:cs typeface="Arial"/>
              </a:rPr>
              <a:t>finish.</a:t>
            </a:r>
            <a:endParaRPr sz="2400">
              <a:latin typeface="Arial"/>
              <a:cs typeface="Arial"/>
            </a:endParaRPr>
          </a:p>
        </p:txBody>
      </p:sp>
      <p:sp>
        <p:nvSpPr>
          <p:cNvPr id="48" name="object 48"/>
          <p:cNvSpPr txBox="1"/>
          <p:nvPr/>
        </p:nvSpPr>
        <p:spPr>
          <a:xfrm>
            <a:off x="3181254" y="4269369"/>
            <a:ext cx="250190" cy="323850"/>
          </a:xfrm>
          <a:prstGeom prst="rect">
            <a:avLst/>
          </a:prstGeom>
        </p:spPr>
        <p:txBody>
          <a:bodyPr vert="horz" wrap="square" lIns="0" tIns="0" rIns="0" bIns="0" rtlCol="0">
            <a:spAutoFit/>
          </a:bodyPr>
          <a:lstStyle/>
          <a:p>
            <a:pPr algn="ctr">
              <a:lnSpc>
                <a:spcPts val="800"/>
              </a:lnSpc>
            </a:pPr>
            <a:r>
              <a:rPr sz="700" dirty="0">
                <a:latin typeface="Arial"/>
                <a:cs typeface="Arial"/>
              </a:rPr>
              <a:t>x0</a:t>
            </a:r>
            <a:endParaRPr sz="700">
              <a:latin typeface="Arial"/>
              <a:cs typeface="Arial"/>
            </a:endParaRPr>
          </a:p>
          <a:p>
            <a:pPr marL="12065" marR="5080" algn="ctr">
              <a:lnSpc>
                <a:spcPts val="819"/>
              </a:lnSpc>
              <a:spcBef>
                <a:spcPts val="35"/>
              </a:spcBef>
            </a:pPr>
            <a:r>
              <a:rPr sz="700" spc="-5" dirty="0">
                <a:latin typeface="Arial"/>
                <a:cs typeface="Arial"/>
              </a:rPr>
              <a:t>&lt;STA  RT&gt;</a:t>
            </a:r>
            <a:endParaRPr sz="700">
              <a:latin typeface="Arial"/>
              <a:cs typeface="Arial"/>
            </a:endParaRPr>
          </a:p>
        </p:txBody>
      </p:sp>
      <p:sp>
        <p:nvSpPr>
          <p:cNvPr id="49" name="object 49"/>
          <p:cNvSpPr txBox="1"/>
          <p:nvPr/>
        </p:nvSpPr>
        <p:spPr>
          <a:xfrm>
            <a:off x="3844919" y="4374143"/>
            <a:ext cx="238125" cy="114300"/>
          </a:xfrm>
          <a:prstGeom prst="rect">
            <a:avLst/>
          </a:prstGeom>
        </p:spPr>
        <p:txBody>
          <a:bodyPr vert="horz" wrap="square" lIns="0" tIns="0" rIns="0" bIns="0" rtlCol="0">
            <a:spAutoFit/>
          </a:bodyPr>
          <a:lstStyle/>
          <a:p>
            <a:pPr marL="12700">
              <a:lnSpc>
                <a:spcPts val="805"/>
              </a:lnSpc>
            </a:pPr>
            <a:r>
              <a:rPr sz="700" spc="-5" dirty="0">
                <a:latin typeface="Arial"/>
                <a:cs typeface="Arial"/>
              </a:rPr>
              <a:t>straw</a:t>
            </a:r>
            <a:endParaRPr sz="700">
              <a:latin typeface="Arial"/>
              <a:cs typeface="Arial"/>
            </a:endParaRPr>
          </a:p>
        </p:txBody>
      </p:sp>
      <p:sp>
        <p:nvSpPr>
          <p:cNvPr id="50" name="object 50"/>
          <p:cNvSpPr txBox="1"/>
          <p:nvPr/>
        </p:nvSpPr>
        <p:spPr>
          <a:xfrm>
            <a:off x="4575100" y="4374143"/>
            <a:ext cx="149225" cy="114300"/>
          </a:xfrm>
          <a:prstGeom prst="rect">
            <a:avLst/>
          </a:prstGeom>
        </p:spPr>
        <p:txBody>
          <a:bodyPr vert="horz" wrap="square" lIns="0" tIns="0" rIns="0" bIns="0" rtlCol="0">
            <a:spAutoFit/>
          </a:bodyPr>
          <a:lstStyle/>
          <a:p>
            <a:pPr marL="12700">
              <a:lnSpc>
                <a:spcPts val="805"/>
              </a:lnSpc>
            </a:pPr>
            <a:r>
              <a:rPr sz="700" spc="-5" dirty="0">
                <a:latin typeface="Arial"/>
                <a:cs typeface="Arial"/>
              </a:rPr>
              <a:t>hat</a:t>
            </a:r>
            <a:endParaRPr sz="700">
              <a:latin typeface="Arial"/>
              <a:cs typeface="Arial"/>
            </a:endParaRPr>
          </a:p>
        </p:txBody>
      </p:sp>
      <p:sp>
        <p:nvSpPr>
          <p:cNvPr id="51" name="object 51"/>
          <p:cNvSpPr txBox="1"/>
          <p:nvPr/>
        </p:nvSpPr>
        <p:spPr>
          <a:xfrm>
            <a:off x="2784072" y="4814254"/>
            <a:ext cx="815340" cy="203200"/>
          </a:xfrm>
          <a:prstGeom prst="rect">
            <a:avLst/>
          </a:prstGeom>
        </p:spPr>
        <p:txBody>
          <a:bodyPr vert="horz" wrap="square" lIns="0" tIns="0" rIns="0" bIns="0" rtlCol="0">
            <a:spAutoFit/>
          </a:bodyPr>
          <a:lstStyle/>
          <a:p>
            <a:pPr marL="12700">
              <a:lnSpc>
                <a:spcPts val="1515"/>
              </a:lnSpc>
            </a:pPr>
            <a:r>
              <a:rPr sz="1400" spc="-5" dirty="0">
                <a:latin typeface="Arial"/>
                <a:cs typeface="Arial"/>
              </a:rPr>
              <a:t>&lt;START&gt;</a:t>
            </a:r>
            <a:endParaRPr sz="1400">
              <a:latin typeface="Arial"/>
              <a:cs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8924" y="0"/>
            <a:ext cx="5283200" cy="556895"/>
          </a:xfrm>
          <a:prstGeom prst="rect">
            <a:avLst/>
          </a:prstGeom>
        </p:spPr>
        <p:txBody>
          <a:bodyPr vert="horz" wrap="square" lIns="0" tIns="0" rIns="0" bIns="0" rtlCol="0">
            <a:spAutoFit/>
          </a:bodyPr>
          <a:lstStyle/>
          <a:p>
            <a:pPr marL="12700">
              <a:lnSpc>
                <a:spcPct val="100000"/>
              </a:lnSpc>
            </a:pPr>
            <a:r>
              <a:rPr spc="-5" dirty="0"/>
              <a:t>Image Sentence</a:t>
            </a:r>
            <a:r>
              <a:rPr spc="-25" dirty="0"/>
              <a:t> </a:t>
            </a:r>
            <a:r>
              <a:rPr spc="-5" dirty="0"/>
              <a:t>Datasets</a:t>
            </a:r>
          </a:p>
        </p:txBody>
      </p:sp>
      <p:sp>
        <p:nvSpPr>
          <p:cNvPr id="3" name="object 3"/>
          <p:cNvSpPr/>
          <p:nvPr/>
        </p:nvSpPr>
        <p:spPr>
          <a:xfrm>
            <a:off x="314649" y="788773"/>
            <a:ext cx="4625215" cy="4188466"/>
          </a:xfrm>
          <a:prstGeom prst="rect">
            <a:avLst/>
          </a:prstGeom>
          <a:blipFill>
            <a:blip r:embed="rId2" cstate="print"/>
            <a:stretch>
              <a:fillRect/>
            </a:stretch>
          </a:blipFill>
        </p:spPr>
        <p:txBody>
          <a:bodyPr wrap="square" lIns="0" tIns="0" rIns="0" bIns="0" rtlCol="0"/>
          <a:lstStyle/>
          <a:p>
            <a:endParaRPr/>
          </a:p>
        </p:txBody>
      </p:sp>
      <p:sp>
        <p:nvSpPr>
          <p:cNvPr id="4" name="object 4"/>
          <p:cNvSpPr txBox="1"/>
          <p:nvPr/>
        </p:nvSpPr>
        <p:spPr>
          <a:xfrm>
            <a:off x="5358160" y="1015507"/>
            <a:ext cx="3411220" cy="3285490"/>
          </a:xfrm>
          <a:prstGeom prst="rect">
            <a:avLst/>
          </a:prstGeom>
        </p:spPr>
        <p:txBody>
          <a:bodyPr vert="horz" wrap="square" lIns="0" tIns="0" rIns="0" bIns="0" rtlCol="0">
            <a:spAutoFit/>
          </a:bodyPr>
          <a:lstStyle/>
          <a:p>
            <a:pPr marL="12700">
              <a:lnSpc>
                <a:spcPct val="100000"/>
              </a:lnSpc>
            </a:pPr>
            <a:r>
              <a:rPr sz="3000" spc="-5" dirty="0">
                <a:latin typeface="Arial"/>
                <a:cs typeface="Arial"/>
              </a:rPr>
              <a:t>Microsoft</a:t>
            </a:r>
            <a:r>
              <a:rPr sz="3000" spc="-55" dirty="0">
                <a:latin typeface="Arial"/>
                <a:cs typeface="Arial"/>
              </a:rPr>
              <a:t> </a:t>
            </a:r>
            <a:r>
              <a:rPr sz="3000" spc="-5" dirty="0">
                <a:latin typeface="Arial"/>
                <a:cs typeface="Arial"/>
              </a:rPr>
              <a:t>COCO</a:t>
            </a:r>
            <a:endParaRPr sz="3000">
              <a:latin typeface="Arial"/>
              <a:cs typeface="Arial"/>
            </a:endParaRPr>
          </a:p>
          <a:p>
            <a:pPr marL="12700">
              <a:lnSpc>
                <a:spcPts val="2865"/>
              </a:lnSpc>
              <a:spcBef>
                <a:spcPts val="20"/>
              </a:spcBef>
            </a:pPr>
            <a:r>
              <a:rPr sz="2400" i="1" spc="-5" dirty="0">
                <a:latin typeface="Arial"/>
                <a:cs typeface="Arial"/>
              </a:rPr>
              <a:t>[Tsung-Yi Lin et al.</a:t>
            </a:r>
            <a:r>
              <a:rPr sz="2400" i="1" spc="-15" dirty="0">
                <a:latin typeface="Arial"/>
                <a:cs typeface="Arial"/>
              </a:rPr>
              <a:t> </a:t>
            </a:r>
            <a:r>
              <a:rPr sz="2400" i="1" spc="-5" dirty="0">
                <a:latin typeface="Arial"/>
                <a:cs typeface="Arial"/>
              </a:rPr>
              <a:t>2014]</a:t>
            </a:r>
            <a:endParaRPr sz="2400">
              <a:latin typeface="Arial"/>
              <a:cs typeface="Arial"/>
            </a:endParaRPr>
          </a:p>
          <a:p>
            <a:pPr marL="12700">
              <a:lnSpc>
                <a:spcPts val="2865"/>
              </a:lnSpc>
            </a:pPr>
            <a:r>
              <a:rPr sz="2400" u="heavy" spc="-5" dirty="0">
                <a:solidFill>
                  <a:srgbClr val="1154CC"/>
                </a:solidFill>
                <a:latin typeface="Arial"/>
                <a:cs typeface="Arial"/>
                <a:hlinkClick r:id="rId3"/>
              </a:rPr>
              <a:t>mscoco.org</a:t>
            </a:r>
            <a:endParaRPr sz="2400">
              <a:latin typeface="Arial"/>
              <a:cs typeface="Arial"/>
            </a:endParaRPr>
          </a:p>
          <a:p>
            <a:pPr>
              <a:lnSpc>
                <a:spcPct val="100000"/>
              </a:lnSpc>
            </a:pPr>
            <a:endParaRPr sz="2400">
              <a:latin typeface="Times New Roman"/>
              <a:cs typeface="Times New Roman"/>
            </a:endParaRPr>
          </a:p>
          <a:p>
            <a:pPr>
              <a:lnSpc>
                <a:spcPct val="100000"/>
              </a:lnSpc>
              <a:spcBef>
                <a:spcPts val="10"/>
              </a:spcBef>
            </a:pPr>
            <a:endParaRPr sz="2500">
              <a:latin typeface="Times New Roman"/>
              <a:cs typeface="Times New Roman"/>
            </a:endParaRPr>
          </a:p>
          <a:p>
            <a:pPr marL="12700">
              <a:lnSpc>
                <a:spcPct val="100000"/>
              </a:lnSpc>
            </a:pPr>
            <a:r>
              <a:rPr sz="3000" spc="-5" dirty="0">
                <a:latin typeface="Arial"/>
                <a:cs typeface="Arial"/>
              </a:rPr>
              <a:t>currently:</a:t>
            </a:r>
            <a:endParaRPr sz="3000">
              <a:latin typeface="Arial"/>
              <a:cs typeface="Arial"/>
            </a:endParaRPr>
          </a:p>
          <a:p>
            <a:pPr marL="12700">
              <a:lnSpc>
                <a:spcPct val="100000"/>
              </a:lnSpc>
            </a:pPr>
            <a:r>
              <a:rPr sz="3000" spc="-5" dirty="0">
                <a:latin typeface="Arial"/>
                <a:cs typeface="Arial"/>
              </a:rPr>
              <a:t>~120K</a:t>
            </a:r>
            <a:r>
              <a:rPr sz="3000" spc="-60" dirty="0">
                <a:latin typeface="Arial"/>
                <a:cs typeface="Arial"/>
              </a:rPr>
              <a:t> </a:t>
            </a:r>
            <a:r>
              <a:rPr sz="3000" spc="-5" dirty="0">
                <a:latin typeface="Arial"/>
                <a:cs typeface="Arial"/>
              </a:rPr>
              <a:t>images</a:t>
            </a:r>
            <a:endParaRPr sz="3000">
              <a:latin typeface="Arial"/>
              <a:cs typeface="Arial"/>
            </a:endParaRPr>
          </a:p>
          <a:p>
            <a:pPr marL="12700">
              <a:lnSpc>
                <a:spcPct val="100000"/>
              </a:lnSpc>
            </a:pPr>
            <a:r>
              <a:rPr sz="3000" spc="-5" dirty="0">
                <a:latin typeface="Arial"/>
                <a:cs typeface="Arial"/>
              </a:rPr>
              <a:t>~5 sentences</a:t>
            </a:r>
            <a:r>
              <a:rPr sz="3000" spc="-40" dirty="0">
                <a:latin typeface="Arial"/>
                <a:cs typeface="Arial"/>
              </a:rPr>
              <a:t> </a:t>
            </a:r>
            <a:r>
              <a:rPr sz="3000" spc="-5" dirty="0">
                <a:latin typeface="Arial"/>
                <a:cs typeface="Arial"/>
              </a:rPr>
              <a:t>each</a:t>
            </a:r>
            <a:endParaRPr sz="3000">
              <a:latin typeface="Arial"/>
              <a:cs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200024" y="902373"/>
            <a:ext cx="8743932" cy="2729144"/>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title"/>
          </p:nvPr>
        </p:nvSpPr>
        <p:spPr>
          <a:prstGeom prst="rect">
            <a:avLst/>
          </a:prstGeom>
        </p:spPr>
        <p:txBody>
          <a:bodyPr vert="horz" wrap="square" lIns="0" tIns="91176" rIns="0" bIns="0" rtlCol="0">
            <a:spAutoFit/>
          </a:bodyPr>
          <a:lstStyle/>
          <a:p>
            <a:pPr marL="219710">
              <a:lnSpc>
                <a:spcPct val="100000"/>
              </a:lnSpc>
            </a:pPr>
            <a:r>
              <a:rPr sz="3000" spc="-5" dirty="0"/>
              <a:t>Recurrent Networks offer a lot of</a:t>
            </a:r>
            <a:r>
              <a:rPr sz="3000" spc="60" dirty="0"/>
              <a:t> </a:t>
            </a:r>
            <a:r>
              <a:rPr sz="3000" spc="-5" dirty="0"/>
              <a:t>flexibility:</a:t>
            </a:r>
            <a:endParaRPr sz="3000"/>
          </a:p>
        </p:txBody>
      </p:sp>
      <p:sp>
        <p:nvSpPr>
          <p:cNvPr id="6" name="object 6"/>
          <p:cNvSpPr/>
          <p:nvPr/>
        </p:nvSpPr>
        <p:spPr>
          <a:xfrm>
            <a:off x="7976509" y="3763467"/>
            <a:ext cx="206375" cy="353695"/>
          </a:xfrm>
          <a:custGeom>
            <a:avLst/>
            <a:gdLst/>
            <a:ahLst/>
            <a:cxnLst/>
            <a:rect l="l" t="t" r="r" b="b"/>
            <a:pathLst>
              <a:path w="206375" h="353695">
                <a:moveTo>
                  <a:pt x="0" y="353074"/>
                </a:moveTo>
                <a:lnTo>
                  <a:pt x="206074" y="0"/>
                </a:lnTo>
              </a:path>
            </a:pathLst>
          </a:custGeom>
          <a:ln w="19049">
            <a:solidFill>
              <a:srgbClr val="666666"/>
            </a:solidFill>
          </a:ln>
        </p:spPr>
        <p:txBody>
          <a:bodyPr wrap="square" lIns="0" tIns="0" rIns="0" bIns="0" rtlCol="0"/>
          <a:lstStyle/>
          <a:p>
            <a:endParaRPr/>
          </a:p>
        </p:txBody>
      </p:sp>
      <p:sp>
        <p:nvSpPr>
          <p:cNvPr id="7" name="object 7"/>
          <p:cNvSpPr/>
          <p:nvPr/>
        </p:nvSpPr>
        <p:spPr>
          <a:xfrm>
            <a:off x="8155408" y="3688792"/>
            <a:ext cx="71120" cy="90805"/>
          </a:xfrm>
          <a:custGeom>
            <a:avLst/>
            <a:gdLst/>
            <a:ahLst/>
            <a:cxnLst/>
            <a:rect l="l" t="t" r="r" b="b"/>
            <a:pathLst>
              <a:path w="71120" h="90804">
                <a:moveTo>
                  <a:pt x="54349" y="90524"/>
                </a:moveTo>
                <a:lnTo>
                  <a:pt x="70749" y="0"/>
                </a:lnTo>
                <a:lnTo>
                  <a:pt x="0" y="58799"/>
                </a:lnTo>
                <a:lnTo>
                  <a:pt x="54349" y="90524"/>
                </a:lnTo>
                <a:close/>
              </a:path>
            </a:pathLst>
          </a:custGeom>
          <a:ln w="19049">
            <a:solidFill>
              <a:srgbClr val="666666"/>
            </a:solidFill>
          </a:ln>
        </p:spPr>
        <p:txBody>
          <a:bodyPr wrap="square" lIns="0" tIns="0" rIns="0" bIns="0" rtlCol="0"/>
          <a:lstStyle/>
          <a:p>
            <a:endParaRPr/>
          </a:p>
        </p:txBody>
      </p:sp>
      <p:sp>
        <p:nvSpPr>
          <p:cNvPr id="8" name="object 8"/>
          <p:cNvSpPr txBox="1"/>
          <p:nvPr/>
        </p:nvSpPr>
        <p:spPr>
          <a:xfrm>
            <a:off x="4434113" y="4105418"/>
            <a:ext cx="4201795" cy="285115"/>
          </a:xfrm>
          <a:prstGeom prst="rect">
            <a:avLst/>
          </a:prstGeom>
        </p:spPr>
        <p:txBody>
          <a:bodyPr vert="horz" wrap="square" lIns="0" tIns="0" rIns="0" bIns="0" rtlCol="0">
            <a:spAutoFit/>
          </a:bodyPr>
          <a:lstStyle/>
          <a:p>
            <a:pPr marL="12700">
              <a:lnSpc>
                <a:spcPct val="100000"/>
              </a:lnSpc>
            </a:pPr>
            <a:r>
              <a:rPr sz="1800" spc="-5" dirty="0">
                <a:latin typeface="Arial"/>
                <a:cs typeface="Arial"/>
              </a:rPr>
              <a:t>e.g. </a:t>
            </a:r>
            <a:r>
              <a:rPr sz="1800" b="1" spc="-5" dirty="0">
                <a:latin typeface="Arial"/>
                <a:cs typeface="Arial"/>
              </a:rPr>
              <a:t>Video classification on frame</a:t>
            </a:r>
            <a:r>
              <a:rPr sz="1800" b="1" spc="45" dirty="0">
                <a:latin typeface="Arial"/>
                <a:cs typeface="Arial"/>
              </a:rPr>
              <a:t> </a:t>
            </a:r>
            <a:r>
              <a:rPr sz="1800" b="1" spc="-5" dirty="0">
                <a:latin typeface="Arial"/>
                <a:cs typeface="Arial"/>
              </a:rPr>
              <a:t>level</a:t>
            </a:r>
            <a:endParaRPr sz="1800">
              <a:latin typeface="Arial"/>
              <a:cs typeface="Arial"/>
            </a:endParaRP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10</a:t>
            </a:r>
            <a:endParaRPr sz="2000">
              <a:latin typeface="Arial"/>
              <a:cs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30253"/>
            <a:ext cx="9143981" cy="2561591"/>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30253"/>
            <a:ext cx="9143981" cy="5089911"/>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0" rIns="0" bIns="0" rtlCol="0">
            <a:spAutoFit/>
          </a:bodyPr>
          <a:lstStyle/>
          <a:p>
            <a:pPr marL="12700">
              <a:lnSpc>
                <a:spcPct val="100000"/>
              </a:lnSpc>
            </a:pPr>
            <a:r>
              <a:rPr spc="-5" dirty="0"/>
              <a:t>Preview of fancier</a:t>
            </a:r>
            <a:r>
              <a:rPr spc="15" dirty="0"/>
              <a:t> </a:t>
            </a:r>
            <a:r>
              <a:rPr spc="-5" dirty="0"/>
              <a:t>architectures</a:t>
            </a:r>
          </a:p>
        </p:txBody>
      </p:sp>
      <p:sp>
        <p:nvSpPr>
          <p:cNvPr id="4" name="object 4"/>
          <p:cNvSpPr txBox="1"/>
          <p:nvPr/>
        </p:nvSpPr>
        <p:spPr>
          <a:xfrm>
            <a:off x="192974" y="4721629"/>
            <a:ext cx="3796029" cy="254000"/>
          </a:xfrm>
          <a:prstGeom prst="rect">
            <a:avLst/>
          </a:prstGeom>
        </p:spPr>
        <p:txBody>
          <a:bodyPr vert="horz" wrap="square" lIns="0" tIns="0" rIns="0" bIns="0" rtlCol="0">
            <a:spAutoFit/>
          </a:bodyPr>
          <a:lstStyle/>
          <a:p>
            <a:pPr marL="12700">
              <a:lnSpc>
                <a:spcPts val="1920"/>
              </a:lnSpc>
            </a:pPr>
            <a:r>
              <a:rPr sz="1800" i="1" spc="-5" dirty="0">
                <a:latin typeface="Arial"/>
                <a:cs typeface="Arial"/>
              </a:rPr>
              <a:t>Show Attend and Tell, Xu et al.,</a:t>
            </a:r>
            <a:r>
              <a:rPr sz="1800" i="1" spc="20" dirty="0">
                <a:latin typeface="Arial"/>
                <a:cs typeface="Arial"/>
              </a:rPr>
              <a:t> </a:t>
            </a:r>
            <a:r>
              <a:rPr sz="1800" i="1" spc="-5" dirty="0">
                <a:latin typeface="Arial"/>
                <a:cs typeface="Arial"/>
              </a:rPr>
              <a:t>2015</a:t>
            </a:r>
            <a:endParaRPr sz="1800">
              <a:latin typeface="Arial"/>
              <a:cs typeface="Arial"/>
            </a:endParaRPr>
          </a:p>
        </p:txBody>
      </p:sp>
      <p:sp>
        <p:nvSpPr>
          <p:cNvPr id="5" name="object 5"/>
          <p:cNvSpPr txBox="1"/>
          <p:nvPr/>
        </p:nvSpPr>
        <p:spPr>
          <a:xfrm>
            <a:off x="8823463" y="4858641"/>
            <a:ext cx="209550" cy="190500"/>
          </a:xfrm>
          <a:prstGeom prst="rect">
            <a:avLst/>
          </a:prstGeom>
        </p:spPr>
        <p:txBody>
          <a:bodyPr vert="horz" wrap="square" lIns="0" tIns="0" rIns="0" bIns="0" rtlCol="0">
            <a:spAutoFit/>
          </a:bodyPr>
          <a:lstStyle/>
          <a:p>
            <a:pPr marL="12700">
              <a:lnSpc>
                <a:spcPts val="1415"/>
              </a:lnSpc>
            </a:pPr>
            <a:r>
              <a:rPr sz="1300" spc="-5" dirty="0">
                <a:latin typeface="Arial"/>
                <a:cs typeface="Arial"/>
              </a:rPr>
              <a:t>66</a:t>
            </a:r>
            <a:endParaRPr sz="1300">
              <a:latin typeface="Arial"/>
              <a:cs typeface="Arial"/>
            </a:endParaRPr>
          </a:p>
        </p:txBody>
      </p:sp>
      <p:sp>
        <p:nvSpPr>
          <p:cNvPr id="3" name="object 3"/>
          <p:cNvSpPr txBox="1"/>
          <p:nvPr/>
        </p:nvSpPr>
        <p:spPr>
          <a:xfrm>
            <a:off x="303698" y="927733"/>
            <a:ext cx="6717030" cy="563245"/>
          </a:xfrm>
          <a:prstGeom prst="rect">
            <a:avLst/>
          </a:prstGeom>
        </p:spPr>
        <p:txBody>
          <a:bodyPr vert="horz" wrap="square" lIns="0" tIns="0" rIns="0" bIns="0" rtlCol="0">
            <a:spAutoFit/>
          </a:bodyPr>
          <a:lstStyle/>
          <a:p>
            <a:pPr marL="12700" marR="5080">
              <a:lnSpc>
                <a:spcPct val="100699"/>
              </a:lnSpc>
            </a:pPr>
            <a:r>
              <a:rPr sz="1800" spc="-5" dirty="0">
                <a:latin typeface="Arial"/>
                <a:cs typeface="Arial"/>
              </a:rPr>
              <a:t>RNN attends spatially to different parts of images while generating  each word of the sentence:</a:t>
            </a:r>
            <a:endParaRPr sz="1800">
              <a:latin typeface="Arial"/>
              <a:cs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5106739"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5" name="object 5"/>
          <p:cNvSpPr/>
          <p:nvPr/>
        </p:nvSpPr>
        <p:spPr>
          <a:xfrm>
            <a:off x="5106739"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6" name="object 6"/>
          <p:cNvSpPr/>
          <p:nvPr/>
        </p:nvSpPr>
        <p:spPr>
          <a:xfrm>
            <a:off x="5106739"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7" name="object 7"/>
          <p:cNvSpPr/>
          <p:nvPr/>
        </p:nvSpPr>
        <p:spPr>
          <a:xfrm>
            <a:off x="5106739"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8" name="object 8"/>
          <p:cNvSpPr/>
          <p:nvPr/>
        </p:nvSpPr>
        <p:spPr>
          <a:xfrm>
            <a:off x="5106739"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9" name="object 9"/>
          <p:cNvSpPr/>
          <p:nvPr/>
        </p:nvSpPr>
        <p:spPr>
          <a:xfrm>
            <a:off x="5106739"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0" name="object 10"/>
          <p:cNvSpPr/>
          <p:nvPr/>
        </p:nvSpPr>
        <p:spPr>
          <a:xfrm>
            <a:off x="5216689"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11" name="object 11"/>
          <p:cNvSpPr/>
          <p:nvPr/>
        </p:nvSpPr>
        <p:spPr>
          <a:xfrm>
            <a:off x="5185214" y="2483440"/>
            <a:ext cx="63500" cy="86995"/>
          </a:xfrm>
          <a:custGeom>
            <a:avLst/>
            <a:gdLst/>
            <a:ahLst/>
            <a:cxnLst/>
            <a:rect l="l" t="t" r="r" b="b"/>
            <a:pathLst>
              <a:path w="63500" h="86994">
                <a:moveTo>
                  <a:pt x="62949" y="86454"/>
                </a:moveTo>
                <a:lnTo>
                  <a:pt x="31474" y="0"/>
                </a:lnTo>
                <a:lnTo>
                  <a:pt x="0" y="86454"/>
                </a:lnTo>
                <a:lnTo>
                  <a:pt x="62949" y="86454"/>
                </a:lnTo>
                <a:close/>
              </a:path>
            </a:pathLst>
          </a:custGeom>
          <a:ln w="19049">
            <a:solidFill>
              <a:srgbClr val="666666"/>
            </a:solidFill>
          </a:ln>
        </p:spPr>
        <p:txBody>
          <a:bodyPr wrap="square" lIns="0" tIns="0" rIns="0" bIns="0" rtlCol="0"/>
          <a:lstStyle/>
          <a:p>
            <a:endParaRPr/>
          </a:p>
        </p:txBody>
      </p:sp>
      <p:sp>
        <p:nvSpPr>
          <p:cNvPr id="12" name="object 12"/>
          <p:cNvSpPr/>
          <p:nvPr/>
        </p:nvSpPr>
        <p:spPr>
          <a:xfrm>
            <a:off x="5216689"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13" name="object 13"/>
          <p:cNvSpPr/>
          <p:nvPr/>
        </p:nvSpPr>
        <p:spPr>
          <a:xfrm>
            <a:off x="5185214" y="1611699"/>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14" name="object 14"/>
          <p:cNvSpPr/>
          <p:nvPr/>
        </p:nvSpPr>
        <p:spPr>
          <a:xfrm>
            <a:off x="5554813"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5" name="object 15"/>
          <p:cNvSpPr/>
          <p:nvPr/>
        </p:nvSpPr>
        <p:spPr>
          <a:xfrm>
            <a:off x="5554813"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6" name="object 16"/>
          <p:cNvSpPr/>
          <p:nvPr/>
        </p:nvSpPr>
        <p:spPr>
          <a:xfrm>
            <a:off x="5554813"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7" name="object 17"/>
          <p:cNvSpPr/>
          <p:nvPr/>
        </p:nvSpPr>
        <p:spPr>
          <a:xfrm>
            <a:off x="5554813"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8" name="object 18"/>
          <p:cNvSpPr/>
          <p:nvPr/>
        </p:nvSpPr>
        <p:spPr>
          <a:xfrm>
            <a:off x="5554813"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9" name="object 19"/>
          <p:cNvSpPr/>
          <p:nvPr/>
        </p:nvSpPr>
        <p:spPr>
          <a:xfrm>
            <a:off x="5554813"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20" name="object 20"/>
          <p:cNvSpPr/>
          <p:nvPr/>
        </p:nvSpPr>
        <p:spPr>
          <a:xfrm>
            <a:off x="5664763"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21" name="object 21"/>
          <p:cNvSpPr/>
          <p:nvPr/>
        </p:nvSpPr>
        <p:spPr>
          <a:xfrm>
            <a:off x="5633288" y="2483440"/>
            <a:ext cx="63500" cy="86995"/>
          </a:xfrm>
          <a:custGeom>
            <a:avLst/>
            <a:gdLst/>
            <a:ahLst/>
            <a:cxnLst/>
            <a:rect l="l" t="t" r="r" b="b"/>
            <a:pathLst>
              <a:path w="63500" h="86994">
                <a:moveTo>
                  <a:pt x="62949" y="86454"/>
                </a:moveTo>
                <a:lnTo>
                  <a:pt x="31474" y="0"/>
                </a:lnTo>
                <a:lnTo>
                  <a:pt x="0" y="86454"/>
                </a:lnTo>
                <a:lnTo>
                  <a:pt x="62949" y="86454"/>
                </a:lnTo>
                <a:close/>
              </a:path>
            </a:pathLst>
          </a:custGeom>
          <a:ln w="19049">
            <a:solidFill>
              <a:srgbClr val="666666"/>
            </a:solidFill>
          </a:ln>
        </p:spPr>
        <p:txBody>
          <a:bodyPr wrap="square" lIns="0" tIns="0" rIns="0" bIns="0" rtlCol="0"/>
          <a:lstStyle/>
          <a:p>
            <a:endParaRPr/>
          </a:p>
        </p:txBody>
      </p:sp>
      <p:sp>
        <p:nvSpPr>
          <p:cNvPr id="22" name="object 22"/>
          <p:cNvSpPr/>
          <p:nvPr/>
        </p:nvSpPr>
        <p:spPr>
          <a:xfrm>
            <a:off x="5664763"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23" name="object 23"/>
          <p:cNvSpPr/>
          <p:nvPr/>
        </p:nvSpPr>
        <p:spPr>
          <a:xfrm>
            <a:off x="5633288" y="1611699"/>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24" name="object 24"/>
          <p:cNvSpPr/>
          <p:nvPr/>
        </p:nvSpPr>
        <p:spPr>
          <a:xfrm>
            <a:off x="5326639"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25" name="object 25"/>
          <p:cNvSpPr/>
          <p:nvPr/>
        </p:nvSpPr>
        <p:spPr>
          <a:xfrm>
            <a:off x="5440639"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26" name="object 26"/>
          <p:cNvSpPr/>
          <p:nvPr/>
        </p:nvSpPr>
        <p:spPr>
          <a:xfrm>
            <a:off x="5326639"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27" name="object 27"/>
          <p:cNvSpPr/>
          <p:nvPr/>
        </p:nvSpPr>
        <p:spPr>
          <a:xfrm>
            <a:off x="5440639"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28" name="object 28"/>
          <p:cNvSpPr/>
          <p:nvPr/>
        </p:nvSpPr>
        <p:spPr>
          <a:xfrm>
            <a:off x="5326639"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29" name="object 29"/>
          <p:cNvSpPr/>
          <p:nvPr/>
        </p:nvSpPr>
        <p:spPr>
          <a:xfrm>
            <a:off x="5440639"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30" name="object 30"/>
          <p:cNvSpPr/>
          <p:nvPr/>
        </p:nvSpPr>
        <p:spPr>
          <a:xfrm>
            <a:off x="6002913"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31" name="object 31"/>
          <p:cNvSpPr/>
          <p:nvPr/>
        </p:nvSpPr>
        <p:spPr>
          <a:xfrm>
            <a:off x="6002913"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32" name="object 32"/>
          <p:cNvSpPr/>
          <p:nvPr/>
        </p:nvSpPr>
        <p:spPr>
          <a:xfrm>
            <a:off x="6002913"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33" name="object 33"/>
          <p:cNvSpPr/>
          <p:nvPr/>
        </p:nvSpPr>
        <p:spPr>
          <a:xfrm>
            <a:off x="6002913"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34" name="object 34"/>
          <p:cNvSpPr/>
          <p:nvPr/>
        </p:nvSpPr>
        <p:spPr>
          <a:xfrm>
            <a:off x="6002913"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35" name="object 35"/>
          <p:cNvSpPr/>
          <p:nvPr/>
        </p:nvSpPr>
        <p:spPr>
          <a:xfrm>
            <a:off x="6002913"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36" name="object 36"/>
          <p:cNvSpPr/>
          <p:nvPr/>
        </p:nvSpPr>
        <p:spPr>
          <a:xfrm>
            <a:off x="6112862"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37" name="object 37"/>
          <p:cNvSpPr/>
          <p:nvPr/>
        </p:nvSpPr>
        <p:spPr>
          <a:xfrm>
            <a:off x="6081387" y="2483440"/>
            <a:ext cx="63500" cy="86995"/>
          </a:xfrm>
          <a:custGeom>
            <a:avLst/>
            <a:gdLst/>
            <a:ahLst/>
            <a:cxnLst/>
            <a:rect l="l" t="t" r="r" b="b"/>
            <a:pathLst>
              <a:path w="63500" h="86994">
                <a:moveTo>
                  <a:pt x="62949" y="86454"/>
                </a:moveTo>
                <a:lnTo>
                  <a:pt x="31474" y="0"/>
                </a:lnTo>
                <a:lnTo>
                  <a:pt x="0" y="86454"/>
                </a:lnTo>
                <a:lnTo>
                  <a:pt x="62949" y="86454"/>
                </a:lnTo>
                <a:close/>
              </a:path>
            </a:pathLst>
          </a:custGeom>
          <a:ln w="19049">
            <a:solidFill>
              <a:srgbClr val="666666"/>
            </a:solidFill>
          </a:ln>
        </p:spPr>
        <p:txBody>
          <a:bodyPr wrap="square" lIns="0" tIns="0" rIns="0" bIns="0" rtlCol="0"/>
          <a:lstStyle/>
          <a:p>
            <a:endParaRPr/>
          </a:p>
        </p:txBody>
      </p:sp>
      <p:sp>
        <p:nvSpPr>
          <p:cNvPr id="38" name="object 38"/>
          <p:cNvSpPr/>
          <p:nvPr/>
        </p:nvSpPr>
        <p:spPr>
          <a:xfrm>
            <a:off x="6112862"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39" name="object 39"/>
          <p:cNvSpPr/>
          <p:nvPr/>
        </p:nvSpPr>
        <p:spPr>
          <a:xfrm>
            <a:off x="6081387" y="1611699"/>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40" name="object 40"/>
          <p:cNvSpPr/>
          <p:nvPr/>
        </p:nvSpPr>
        <p:spPr>
          <a:xfrm>
            <a:off x="5774613"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41" name="object 41"/>
          <p:cNvSpPr/>
          <p:nvPr/>
        </p:nvSpPr>
        <p:spPr>
          <a:xfrm>
            <a:off x="5888613"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42" name="object 42"/>
          <p:cNvSpPr/>
          <p:nvPr/>
        </p:nvSpPr>
        <p:spPr>
          <a:xfrm>
            <a:off x="5774613"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43" name="object 43"/>
          <p:cNvSpPr/>
          <p:nvPr/>
        </p:nvSpPr>
        <p:spPr>
          <a:xfrm>
            <a:off x="5888613"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44" name="object 44"/>
          <p:cNvSpPr/>
          <p:nvPr/>
        </p:nvSpPr>
        <p:spPr>
          <a:xfrm>
            <a:off x="5774613"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45" name="object 45"/>
          <p:cNvSpPr/>
          <p:nvPr/>
        </p:nvSpPr>
        <p:spPr>
          <a:xfrm>
            <a:off x="5888613"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46" name="object 46"/>
          <p:cNvSpPr/>
          <p:nvPr/>
        </p:nvSpPr>
        <p:spPr>
          <a:xfrm>
            <a:off x="6450986"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47" name="object 47"/>
          <p:cNvSpPr/>
          <p:nvPr/>
        </p:nvSpPr>
        <p:spPr>
          <a:xfrm>
            <a:off x="6450986"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48" name="object 48"/>
          <p:cNvSpPr/>
          <p:nvPr/>
        </p:nvSpPr>
        <p:spPr>
          <a:xfrm>
            <a:off x="6450986"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49" name="object 49"/>
          <p:cNvSpPr/>
          <p:nvPr/>
        </p:nvSpPr>
        <p:spPr>
          <a:xfrm>
            <a:off x="6450986"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50" name="object 50"/>
          <p:cNvSpPr/>
          <p:nvPr/>
        </p:nvSpPr>
        <p:spPr>
          <a:xfrm>
            <a:off x="6450986"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51" name="object 51"/>
          <p:cNvSpPr/>
          <p:nvPr/>
        </p:nvSpPr>
        <p:spPr>
          <a:xfrm>
            <a:off x="6450986"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52" name="object 52"/>
          <p:cNvSpPr/>
          <p:nvPr/>
        </p:nvSpPr>
        <p:spPr>
          <a:xfrm>
            <a:off x="6560936"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53" name="object 53"/>
          <p:cNvSpPr/>
          <p:nvPr/>
        </p:nvSpPr>
        <p:spPr>
          <a:xfrm>
            <a:off x="6529486" y="2483440"/>
            <a:ext cx="63500" cy="86995"/>
          </a:xfrm>
          <a:custGeom>
            <a:avLst/>
            <a:gdLst/>
            <a:ahLst/>
            <a:cxnLst/>
            <a:rect l="l" t="t" r="r" b="b"/>
            <a:pathLst>
              <a:path w="63500" h="86994">
                <a:moveTo>
                  <a:pt x="62924" y="86454"/>
                </a:moveTo>
                <a:lnTo>
                  <a:pt x="31449" y="0"/>
                </a:lnTo>
                <a:lnTo>
                  <a:pt x="0" y="86454"/>
                </a:lnTo>
                <a:lnTo>
                  <a:pt x="62924" y="86454"/>
                </a:lnTo>
                <a:close/>
              </a:path>
            </a:pathLst>
          </a:custGeom>
          <a:ln w="19049">
            <a:solidFill>
              <a:srgbClr val="666666"/>
            </a:solidFill>
          </a:ln>
        </p:spPr>
        <p:txBody>
          <a:bodyPr wrap="square" lIns="0" tIns="0" rIns="0" bIns="0" rtlCol="0"/>
          <a:lstStyle/>
          <a:p>
            <a:endParaRPr/>
          </a:p>
        </p:txBody>
      </p:sp>
      <p:sp>
        <p:nvSpPr>
          <p:cNvPr id="54" name="object 54"/>
          <p:cNvSpPr/>
          <p:nvPr/>
        </p:nvSpPr>
        <p:spPr>
          <a:xfrm>
            <a:off x="6560936"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55" name="object 55"/>
          <p:cNvSpPr/>
          <p:nvPr/>
        </p:nvSpPr>
        <p:spPr>
          <a:xfrm>
            <a:off x="6529486" y="1611699"/>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56" name="object 56"/>
          <p:cNvSpPr/>
          <p:nvPr/>
        </p:nvSpPr>
        <p:spPr>
          <a:xfrm>
            <a:off x="6222687"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57" name="object 57"/>
          <p:cNvSpPr/>
          <p:nvPr/>
        </p:nvSpPr>
        <p:spPr>
          <a:xfrm>
            <a:off x="6336687"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58" name="object 58"/>
          <p:cNvSpPr/>
          <p:nvPr/>
        </p:nvSpPr>
        <p:spPr>
          <a:xfrm>
            <a:off x="6222687"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59" name="object 59"/>
          <p:cNvSpPr/>
          <p:nvPr/>
        </p:nvSpPr>
        <p:spPr>
          <a:xfrm>
            <a:off x="6336687"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60" name="object 60"/>
          <p:cNvSpPr/>
          <p:nvPr/>
        </p:nvSpPr>
        <p:spPr>
          <a:xfrm>
            <a:off x="6222687"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61" name="object 61"/>
          <p:cNvSpPr/>
          <p:nvPr/>
        </p:nvSpPr>
        <p:spPr>
          <a:xfrm>
            <a:off x="6336687"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62" name="object 62"/>
          <p:cNvSpPr/>
          <p:nvPr/>
        </p:nvSpPr>
        <p:spPr>
          <a:xfrm>
            <a:off x="6899061"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63" name="object 63"/>
          <p:cNvSpPr/>
          <p:nvPr/>
        </p:nvSpPr>
        <p:spPr>
          <a:xfrm>
            <a:off x="6899061"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64" name="object 64"/>
          <p:cNvSpPr/>
          <p:nvPr/>
        </p:nvSpPr>
        <p:spPr>
          <a:xfrm>
            <a:off x="6899061"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65" name="object 65"/>
          <p:cNvSpPr/>
          <p:nvPr/>
        </p:nvSpPr>
        <p:spPr>
          <a:xfrm>
            <a:off x="6899061"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66" name="object 66"/>
          <p:cNvSpPr/>
          <p:nvPr/>
        </p:nvSpPr>
        <p:spPr>
          <a:xfrm>
            <a:off x="6899061"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67" name="object 67"/>
          <p:cNvSpPr/>
          <p:nvPr/>
        </p:nvSpPr>
        <p:spPr>
          <a:xfrm>
            <a:off x="6899061"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68" name="object 68"/>
          <p:cNvSpPr/>
          <p:nvPr/>
        </p:nvSpPr>
        <p:spPr>
          <a:xfrm>
            <a:off x="7009010"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69" name="object 69"/>
          <p:cNvSpPr/>
          <p:nvPr/>
        </p:nvSpPr>
        <p:spPr>
          <a:xfrm>
            <a:off x="6977560" y="2483440"/>
            <a:ext cx="63500" cy="86995"/>
          </a:xfrm>
          <a:custGeom>
            <a:avLst/>
            <a:gdLst/>
            <a:ahLst/>
            <a:cxnLst/>
            <a:rect l="l" t="t" r="r" b="b"/>
            <a:pathLst>
              <a:path w="63500" h="86994">
                <a:moveTo>
                  <a:pt x="62924" y="86454"/>
                </a:moveTo>
                <a:lnTo>
                  <a:pt x="31449" y="0"/>
                </a:lnTo>
                <a:lnTo>
                  <a:pt x="0" y="86454"/>
                </a:lnTo>
                <a:lnTo>
                  <a:pt x="62924" y="86454"/>
                </a:lnTo>
                <a:close/>
              </a:path>
            </a:pathLst>
          </a:custGeom>
          <a:ln w="19049">
            <a:solidFill>
              <a:srgbClr val="666666"/>
            </a:solidFill>
          </a:ln>
        </p:spPr>
        <p:txBody>
          <a:bodyPr wrap="square" lIns="0" tIns="0" rIns="0" bIns="0" rtlCol="0"/>
          <a:lstStyle/>
          <a:p>
            <a:endParaRPr/>
          </a:p>
        </p:txBody>
      </p:sp>
      <p:sp>
        <p:nvSpPr>
          <p:cNvPr id="70" name="object 70"/>
          <p:cNvSpPr/>
          <p:nvPr/>
        </p:nvSpPr>
        <p:spPr>
          <a:xfrm>
            <a:off x="7009010"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71" name="object 71"/>
          <p:cNvSpPr/>
          <p:nvPr/>
        </p:nvSpPr>
        <p:spPr>
          <a:xfrm>
            <a:off x="6977560" y="1611699"/>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72" name="object 72"/>
          <p:cNvSpPr/>
          <p:nvPr/>
        </p:nvSpPr>
        <p:spPr>
          <a:xfrm>
            <a:off x="6670761"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73" name="object 73"/>
          <p:cNvSpPr/>
          <p:nvPr/>
        </p:nvSpPr>
        <p:spPr>
          <a:xfrm>
            <a:off x="6784761"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74" name="object 74"/>
          <p:cNvSpPr/>
          <p:nvPr/>
        </p:nvSpPr>
        <p:spPr>
          <a:xfrm>
            <a:off x="6670761"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75" name="object 75"/>
          <p:cNvSpPr/>
          <p:nvPr/>
        </p:nvSpPr>
        <p:spPr>
          <a:xfrm>
            <a:off x="6784761"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76" name="object 76"/>
          <p:cNvSpPr/>
          <p:nvPr/>
        </p:nvSpPr>
        <p:spPr>
          <a:xfrm>
            <a:off x="6670761"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77" name="object 77"/>
          <p:cNvSpPr/>
          <p:nvPr/>
        </p:nvSpPr>
        <p:spPr>
          <a:xfrm>
            <a:off x="6784761"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78" name="object 78"/>
          <p:cNvSpPr/>
          <p:nvPr/>
        </p:nvSpPr>
        <p:spPr>
          <a:xfrm>
            <a:off x="7347135"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79" name="object 79"/>
          <p:cNvSpPr/>
          <p:nvPr/>
        </p:nvSpPr>
        <p:spPr>
          <a:xfrm>
            <a:off x="7347135"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80" name="object 80"/>
          <p:cNvSpPr/>
          <p:nvPr/>
        </p:nvSpPr>
        <p:spPr>
          <a:xfrm>
            <a:off x="7347135"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81" name="object 81"/>
          <p:cNvSpPr/>
          <p:nvPr/>
        </p:nvSpPr>
        <p:spPr>
          <a:xfrm>
            <a:off x="7347135"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82" name="object 82"/>
          <p:cNvSpPr/>
          <p:nvPr/>
        </p:nvSpPr>
        <p:spPr>
          <a:xfrm>
            <a:off x="7347135"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83" name="object 83"/>
          <p:cNvSpPr/>
          <p:nvPr/>
        </p:nvSpPr>
        <p:spPr>
          <a:xfrm>
            <a:off x="7347135"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84" name="object 84"/>
          <p:cNvSpPr/>
          <p:nvPr/>
        </p:nvSpPr>
        <p:spPr>
          <a:xfrm>
            <a:off x="7457085"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85" name="object 85"/>
          <p:cNvSpPr/>
          <p:nvPr/>
        </p:nvSpPr>
        <p:spPr>
          <a:xfrm>
            <a:off x="7425635" y="2483440"/>
            <a:ext cx="63500" cy="86995"/>
          </a:xfrm>
          <a:custGeom>
            <a:avLst/>
            <a:gdLst/>
            <a:ahLst/>
            <a:cxnLst/>
            <a:rect l="l" t="t" r="r" b="b"/>
            <a:pathLst>
              <a:path w="63500" h="86994">
                <a:moveTo>
                  <a:pt x="62924" y="86454"/>
                </a:moveTo>
                <a:lnTo>
                  <a:pt x="31449" y="0"/>
                </a:lnTo>
                <a:lnTo>
                  <a:pt x="0" y="86454"/>
                </a:lnTo>
                <a:lnTo>
                  <a:pt x="62924" y="86454"/>
                </a:lnTo>
                <a:close/>
              </a:path>
            </a:pathLst>
          </a:custGeom>
          <a:ln w="19049">
            <a:solidFill>
              <a:srgbClr val="666666"/>
            </a:solidFill>
          </a:ln>
        </p:spPr>
        <p:txBody>
          <a:bodyPr wrap="square" lIns="0" tIns="0" rIns="0" bIns="0" rtlCol="0"/>
          <a:lstStyle/>
          <a:p>
            <a:endParaRPr/>
          </a:p>
        </p:txBody>
      </p:sp>
      <p:sp>
        <p:nvSpPr>
          <p:cNvPr id="86" name="object 86"/>
          <p:cNvSpPr/>
          <p:nvPr/>
        </p:nvSpPr>
        <p:spPr>
          <a:xfrm>
            <a:off x="7457085"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87" name="object 87"/>
          <p:cNvSpPr/>
          <p:nvPr/>
        </p:nvSpPr>
        <p:spPr>
          <a:xfrm>
            <a:off x="7425635" y="1611699"/>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88" name="object 88"/>
          <p:cNvSpPr/>
          <p:nvPr/>
        </p:nvSpPr>
        <p:spPr>
          <a:xfrm>
            <a:off x="7118836"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89" name="object 89"/>
          <p:cNvSpPr/>
          <p:nvPr/>
        </p:nvSpPr>
        <p:spPr>
          <a:xfrm>
            <a:off x="7232835"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90" name="object 90"/>
          <p:cNvSpPr/>
          <p:nvPr/>
        </p:nvSpPr>
        <p:spPr>
          <a:xfrm>
            <a:off x="7118836"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91" name="object 91"/>
          <p:cNvSpPr/>
          <p:nvPr/>
        </p:nvSpPr>
        <p:spPr>
          <a:xfrm>
            <a:off x="7232835"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92" name="object 92"/>
          <p:cNvSpPr/>
          <p:nvPr/>
        </p:nvSpPr>
        <p:spPr>
          <a:xfrm>
            <a:off x="7118836"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93" name="object 93"/>
          <p:cNvSpPr/>
          <p:nvPr/>
        </p:nvSpPr>
        <p:spPr>
          <a:xfrm>
            <a:off x="7232835"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94" name="object 94"/>
          <p:cNvSpPr/>
          <p:nvPr/>
        </p:nvSpPr>
        <p:spPr>
          <a:xfrm>
            <a:off x="7795209"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95" name="object 95"/>
          <p:cNvSpPr/>
          <p:nvPr/>
        </p:nvSpPr>
        <p:spPr>
          <a:xfrm>
            <a:off x="7795209"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96" name="object 96"/>
          <p:cNvSpPr/>
          <p:nvPr/>
        </p:nvSpPr>
        <p:spPr>
          <a:xfrm>
            <a:off x="7795209"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97" name="object 97"/>
          <p:cNvSpPr/>
          <p:nvPr/>
        </p:nvSpPr>
        <p:spPr>
          <a:xfrm>
            <a:off x="7795209"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98" name="object 98"/>
          <p:cNvSpPr/>
          <p:nvPr/>
        </p:nvSpPr>
        <p:spPr>
          <a:xfrm>
            <a:off x="7795209"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99" name="object 99"/>
          <p:cNvSpPr/>
          <p:nvPr/>
        </p:nvSpPr>
        <p:spPr>
          <a:xfrm>
            <a:off x="7795209"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00" name="object 100"/>
          <p:cNvSpPr/>
          <p:nvPr/>
        </p:nvSpPr>
        <p:spPr>
          <a:xfrm>
            <a:off x="7905159"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101" name="object 101"/>
          <p:cNvSpPr/>
          <p:nvPr/>
        </p:nvSpPr>
        <p:spPr>
          <a:xfrm>
            <a:off x="7873709" y="2483440"/>
            <a:ext cx="63500" cy="86995"/>
          </a:xfrm>
          <a:custGeom>
            <a:avLst/>
            <a:gdLst/>
            <a:ahLst/>
            <a:cxnLst/>
            <a:rect l="l" t="t" r="r" b="b"/>
            <a:pathLst>
              <a:path w="63500" h="86994">
                <a:moveTo>
                  <a:pt x="62924" y="86454"/>
                </a:moveTo>
                <a:lnTo>
                  <a:pt x="31449" y="0"/>
                </a:lnTo>
                <a:lnTo>
                  <a:pt x="0" y="86454"/>
                </a:lnTo>
                <a:lnTo>
                  <a:pt x="62924" y="86454"/>
                </a:lnTo>
                <a:close/>
              </a:path>
            </a:pathLst>
          </a:custGeom>
          <a:ln w="19049">
            <a:solidFill>
              <a:srgbClr val="666666"/>
            </a:solidFill>
          </a:ln>
        </p:spPr>
        <p:txBody>
          <a:bodyPr wrap="square" lIns="0" tIns="0" rIns="0" bIns="0" rtlCol="0"/>
          <a:lstStyle/>
          <a:p>
            <a:endParaRPr/>
          </a:p>
        </p:txBody>
      </p:sp>
      <p:sp>
        <p:nvSpPr>
          <p:cNvPr id="102" name="object 102"/>
          <p:cNvSpPr/>
          <p:nvPr/>
        </p:nvSpPr>
        <p:spPr>
          <a:xfrm>
            <a:off x="7905159"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103" name="object 103"/>
          <p:cNvSpPr/>
          <p:nvPr/>
        </p:nvSpPr>
        <p:spPr>
          <a:xfrm>
            <a:off x="7873709" y="1611699"/>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04" name="object 104"/>
          <p:cNvSpPr/>
          <p:nvPr/>
        </p:nvSpPr>
        <p:spPr>
          <a:xfrm>
            <a:off x="7566909"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05" name="object 105"/>
          <p:cNvSpPr/>
          <p:nvPr/>
        </p:nvSpPr>
        <p:spPr>
          <a:xfrm>
            <a:off x="7680909"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106" name="object 106"/>
          <p:cNvSpPr/>
          <p:nvPr/>
        </p:nvSpPr>
        <p:spPr>
          <a:xfrm>
            <a:off x="7566909"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07" name="object 107"/>
          <p:cNvSpPr/>
          <p:nvPr/>
        </p:nvSpPr>
        <p:spPr>
          <a:xfrm>
            <a:off x="7680909"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108" name="object 108"/>
          <p:cNvSpPr/>
          <p:nvPr/>
        </p:nvSpPr>
        <p:spPr>
          <a:xfrm>
            <a:off x="7566909"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09" name="object 109"/>
          <p:cNvSpPr/>
          <p:nvPr/>
        </p:nvSpPr>
        <p:spPr>
          <a:xfrm>
            <a:off x="7680909"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110" name="object 110"/>
          <p:cNvSpPr/>
          <p:nvPr/>
        </p:nvSpPr>
        <p:spPr>
          <a:xfrm>
            <a:off x="5106764" y="3567617"/>
            <a:ext cx="220345" cy="631825"/>
          </a:xfrm>
          <a:custGeom>
            <a:avLst/>
            <a:gdLst/>
            <a:ahLst/>
            <a:cxnLst/>
            <a:rect l="l" t="t" r="r" b="b"/>
            <a:pathLst>
              <a:path w="220345" h="631825">
                <a:moveTo>
                  <a:pt x="0" y="0"/>
                </a:moveTo>
                <a:lnTo>
                  <a:pt x="219874" y="0"/>
                </a:lnTo>
                <a:lnTo>
                  <a:pt x="219874" y="631498"/>
                </a:lnTo>
                <a:lnTo>
                  <a:pt x="0" y="631498"/>
                </a:lnTo>
                <a:lnTo>
                  <a:pt x="0" y="0"/>
                </a:lnTo>
                <a:close/>
              </a:path>
            </a:pathLst>
          </a:custGeom>
          <a:solidFill>
            <a:srgbClr val="F4CCCC"/>
          </a:solidFill>
        </p:spPr>
        <p:txBody>
          <a:bodyPr wrap="square" lIns="0" tIns="0" rIns="0" bIns="0" rtlCol="0"/>
          <a:lstStyle/>
          <a:p>
            <a:endParaRPr/>
          </a:p>
        </p:txBody>
      </p:sp>
      <p:sp>
        <p:nvSpPr>
          <p:cNvPr id="111" name="object 111"/>
          <p:cNvSpPr/>
          <p:nvPr/>
        </p:nvSpPr>
        <p:spPr>
          <a:xfrm>
            <a:off x="5106764" y="3567617"/>
            <a:ext cx="220345" cy="631825"/>
          </a:xfrm>
          <a:custGeom>
            <a:avLst/>
            <a:gdLst/>
            <a:ahLst/>
            <a:cxnLst/>
            <a:rect l="l" t="t" r="r" b="b"/>
            <a:pathLst>
              <a:path w="220345" h="631825">
                <a:moveTo>
                  <a:pt x="0" y="0"/>
                </a:moveTo>
                <a:lnTo>
                  <a:pt x="219874" y="0"/>
                </a:lnTo>
                <a:lnTo>
                  <a:pt x="219874" y="631498"/>
                </a:lnTo>
                <a:lnTo>
                  <a:pt x="0" y="631498"/>
                </a:lnTo>
                <a:lnTo>
                  <a:pt x="0" y="0"/>
                </a:lnTo>
                <a:close/>
              </a:path>
            </a:pathLst>
          </a:custGeom>
          <a:ln w="9524">
            <a:solidFill>
              <a:srgbClr val="666666"/>
            </a:solidFill>
          </a:ln>
        </p:spPr>
        <p:txBody>
          <a:bodyPr wrap="square" lIns="0" tIns="0" rIns="0" bIns="0" rtlCol="0"/>
          <a:lstStyle/>
          <a:p>
            <a:endParaRPr/>
          </a:p>
        </p:txBody>
      </p:sp>
      <p:sp>
        <p:nvSpPr>
          <p:cNvPr id="112" name="object 112"/>
          <p:cNvSpPr/>
          <p:nvPr/>
        </p:nvSpPr>
        <p:spPr>
          <a:xfrm>
            <a:off x="5216689"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13" name="object 113"/>
          <p:cNvSpPr/>
          <p:nvPr/>
        </p:nvSpPr>
        <p:spPr>
          <a:xfrm>
            <a:off x="5185239" y="3354868"/>
            <a:ext cx="63500" cy="86995"/>
          </a:xfrm>
          <a:custGeom>
            <a:avLst/>
            <a:gdLst/>
            <a:ahLst/>
            <a:cxnLst/>
            <a:rect l="l" t="t" r="r" b="b"/>
            <a:pathLst>
              <a:path w="63500" h="86995">
                <a:moveTo>
                  <a:pt x="62924" y="86474"/>
                </a:moveTo>
                <a:lnTo>
                  <a:pt x="31449"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14" name="object 114"/>
          <p:cNvSpPr/>
          <p:nvPr/>
        </p:nvSpPr>
        <p:spPr>
          <a:xfrm>
            <a:off x="5554838"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15" name="object 115"/>
          <p:cNvSpPr/>
          <p:nvPr/>
        </p:nvSpPr>
        <p:spPr>
          <a:xfrm>
            <a:off x="5554838"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16" name="object 116"/>
          <p:cNvSpPr/>
          <p:nvPr/>
        </p:nvSpPr>
        <p:spPr>
          <a:xfrm>
            <a:off x="5664788"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17" name="object 117"/>
          <p:cNvSpPr/>
          <p:nvPr/>
        </p:nvSpPr>
        <p:spPr>
          <a:xfrm>
            <a:off x="5633313"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18" name="object 118"/>
          <p:cNvSpPr/>
          <p:nvPr/>
        </p:nvSpPr>
        <p:spPr>
          <a:xfrm>
            <a:off x="6002937"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19" name="object 119"/>
          <p:cNvSpPr/>
          <p:nvPr/>
        </p:nvSpPr>
        <p:spPr>
          <a:xfrm>
            <a:off x="6002937"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20" name="object 120"/>
          <p:cNvSpPr/>
          <p:nvPr/>
        </p:nvSpPr>
        <p:spPr>
          <a:xfrm>
            <a:off x="6112887"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21" name="object 121"/>
          <p:cNvSpPr/>
          <p:nvPr/>
        </p:nvSpPr>
        <p:spPr>
          <a:xfrm>
            <a:off x="6081412"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22" name="object 122"/>
          <p:cNvSpPr/>
          <p:nvPr/>
        </p:nvSpPr>
        <p:spPr>
          <a:xfrm>
            <a:off x="6451012"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23" name="object 123"/>
          <p:cNvSpPr/>
          <p:nvPr/>
        </p:nvSpPr>
        <p:spPr>
          <a:xfrm>
            <a:off x="6451012"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24" name="object 124"/>
          <p:cNvSpPr/>
          <p:nvPr/>
        </p:nvSpPr>
        <p:spPr>
          <a:xfrm>
            <a:off x="6560961"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25" name="object 125"/>
          <p:cNvSpPr/>
          <p:nvPr/>
        </p:nvSpPr>
        <p:spPr>
          <a:xfrm>
            <a:off x="6529486"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26" name="object 126"/>
          <p:cNvSpPr/>
          <p:nvPr/>
        </p:nvSpPr>
        <p:spPr>
          <a:xfrm>
            <a:off x="6899085"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27" name="object 127"/>
          <p:cNvSpPr/>
          <p:nvPr/>
        </p:nvSpPr>
        <p:spPr>
          <a:xfrm>
            <a:off x="6899085"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28" name="object 128"/>
          <p:cNvSpPr/>
          <p:nvPr/>
        </p:nvSpPr>
        <p:spPr>
          <a:xfrm>
            <a:off x="7009035"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29" name="object 129"/>
          <p:cNvSpPr/>
          <p:nvPr/>
        </p:nvSpPr>
        <p:spPr>
          <a:xfrm>
            <a:off x="6977560"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30" name="object 130"/>
          <p:cNvSpPr/>
          <p:nvPr/>
        </p:nvSpPr>
        <p:spPr>
          <a:xfrm>
            <a:off x="7347160"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31" name="object 131"/>
          <p:cNvSpPr/>
          <p:nvPr/>
        </p:nvSpPr>
        <p:spPr>
          <a:xfrm>
            <a:off x="7347160"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32" name="object 132"/>
          <p:cNvSpPr/>
          <p:nvPr/>
        </p:nvSpPr>
        <p:spPr>
          <a:xfrm>
            <a:off x="7457109"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33" name="object 133"/>
          <p:cNvSpPr/>
          <p:nvPr/>
        </p:nvSpPr>
        <p:spPr>
          <a:xfrm>
            <a:off x="7425635"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34" name="object 134"/>
          <p:cNvSpPr/>
          <p:nvPr/>
        </p:nvSpPr>
        <p:spPr>
          <a:xfrm>
            <a:off x="7795234"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35" name="object 135"/>
          <p:cNvSpPr/>
          <p:nvPr/>
        </p:nvSpPr>
        <p:spPr>
          <a:xfrm>
            <a:off x="7795234"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36" name="object 136"/>
          <p:cNvSpPr/>
          <p:nvPr/>
        </p:nvSpPr>
        <p:spPr>
          <a:xfrm>
            <a:off x="7905184"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37" name="object 137"/>
          <p:cNvSpPr/>
          <p:nvPr/>
        </p:nvSpPr>
        <p:spPr>
          <a:xfrm>
            <a:off x="7873709"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38" name="object 138"/>
          <p:cNvSpPr/>
          <p:nvPr/>
        </p:nvSpPr>
        <p:spPr>
          <a:xfrm>
            <a:off x="5106739"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39" name="object 139"/>
          <p:cNvSpPr/>
          <p:nvPr/>
        </p:nvSpPr>
        <p:spPr>
          <a:xfrm>
            <a:off x="5106739"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40" name="object 140"/>
          <p:cNvSpPr/>
          <p:nvPr/>
        </p:nvSpPr>
        <p:spPr>
          <a:xfrm>
            <a:off x="5554813"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41" name="object 141"/>
          <p:cNvSpPr/>
          <p:nvPr/>
        </p:nvSpPr>
        <p:spPr>
          <a:xfrm>
            <a:off x="5554813"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42" name="object 142"/>
          <p:cNvSpPr/>
          <p:nvPr/>
        </p:nvSpPr>
        <p:spPr>
          <a:xfrm>
            <a:off x="6002913"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43" name="object 143"/>
          <p:cNvSpPr/>
          <p:nvPr/>
        </p:nvSpPr>
        <p:spPr>
          <a:xfrm>
            <a:off x="6002913"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44" name="object 144"/>
          <p:cNvSpPr/>
          <p:nvPr/>
        </p:nvSpPr>
        <p:spPr>
          <a:xfrm>
            <a:off x="6450986"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45" name="object 145"/>
          <p:cNvSpPr/>
          <p:nvPr/>
        </p:nvSpPr>
        <p:spPr>
          <a:xfrm>
            <a:off x="6450986"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46" name="object 146"/>
          <p:cNvSpPr/>
          <p:nvPr/>
        </p:nvSpPr>
        <p:spPr>
          <a:xfrm>
            <a:off x="6899061"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47" name="object 147"/>
          <p:cNvSpPr/>
          <p:nvPr/>
        </p:nvSpPr>
        <p:spPr>
          <a:xfrm>
            <a:off x="6899061"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48" name="object 148"/>
          <p:cNvSpPr/>
          <p:nvPr/>
        </p:nvSpPr>
        <p:spPr>
          <a:xfrm>
            <a:off x="7347135"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49" name="object 149"/>
          <p:cNvSpPr/>
          <p:nvPr/>
        </p:nvSpPr>
        <p:spPr>
          <a:xfrm>
            <a:off x="7347135"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50" name="object 150"/>
          <p:cNvSpPr/>
          <p:nvPr/>
        </p:nvSpPr>
        <p:spPr>
          <a:xfrm>
            <a:off x="7795209"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51" name="object 151"/>
          <p:cNvSpPr/>
          <p:nvPr/>
        </p:nvSpPr>
        <p:spPr>
          <a:xfrm>
            <a:off x="7795209"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52" name="object 152"/>
          <p:cNvSpPr/>
          <p:nvPr/>
        </p:nvSpPr>
        <p:spPr>
          <a:xfrm>
            <a:off x="5216714"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153" name="object 153"/>
          <p:cNvSpPr/>
          <p:nvPr/>
        </p:nvSpPr>
        <p:spPr>
          <a:xfrm>
            <a:off x="5185239" y="739656"/>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54" name="object 154"/>
          <p:cNvSpPr/>
          <p:nvPr/>
        </p:nvSpPr>
        <p:spPr>
          <a:xfrm>
            <a:off x="5664788"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155" name="object 155"/>
          <p:cNvSpPr/>
          <p:nvPr/>
        </p:nvSpPr>
        <p:spPr>
          <a:xfrm>
            <a:off x="5633313" y="739656"/>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56" name="object 156"/>
          <p:cNvSpPr/>
          <p:nvPr/>
        </p:nvSpPr>
        <p:spPr>
          <a:xfrm>
            <a:off x="6112887"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157" name="object 157"/>
          <p:cNvSpPr/>
          <p:nvPr/>
        </p:nvSpPr>
        <p:spPr>
          <a:xfrm>
            <a:off x="6081412" y="739656"/>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158" name="object 158"/>
          <p:cNvSpPr/>
          <p:nvPr/>
        </p:nvSpPr>
        <p:spPr>
          <a:xfrm>
            <a:off x="6560961"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159" name="object 159"/>
          <p:cNvSpPr/>
          <p:nvPr/>
        </p:nvSpPr>
        <p:spPr>
          <a:xfrm>
            <a:off x="6529486" y="739656"/>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160" name="object 160"/>
          <p:cNvSpPr/>
          <p:nvPr/>
        </p:nvSpPr>
        <p:spPr>
          <a:xfrm>
            <a:off x="7009035"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161" name="object 161"/>
          <p:cNvSpPr/>
          <p:nvPr/>
        </p:nvSpPr>
        <p:spPr>
          <a:xfrm>
            <a:off x="6977560" y="739656"/>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162" name="object 162"/>
          <p:cNvSpPr/>
          <p:nvPr/>
        </p:nvSpPr>
        <p:spPr>
          <a:xfrm>
            <a:off x="7457109"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163" name="object 163"/>
          <p:cNvSpPr/>
          <p:nvPr/>
        </p:nvSpPr>
        <p:spPr>
          <a:xfrm>
            <a:off x="7425635" y="739656"/>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164" name="object 164"/>
          <p:cNvSpPr/>
          <p:nvPr/>
        </p:nvSpPr>
        <p:spPr>
          <a:xfrm>
            <a:off x="7905184"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165" name="object 165"/>
          <p:cNvSpPr/>
          <p:nvPr/>
        </p:nvSpPr>
        <p:spPr>
          <a:xfrm>
            <a:off x="7873709" y="739656"/>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166" name="object 166"/>
          <p:cNvSpPr/>
          <p:nvPr/>
        </p:nvSpPr>
        <p:spPr>
          <a:xfrm>
            <a:off x="5216614" y="4310466"/>
            <a:ext cx="2574290" cy="0"/>
          </a:xfrm>
          <a:custGeom>
            <a:avLst/>
            <a:gdLst/>
            <a:ahLst/>
            <a:cxnLst/>
            <a:rect l="l" t="t" r="r" b="b"/>
            <a:pathLst>
              <a:path w="2574290">
                <a:moveTo>
                  <a:pt x="0" y="0"/>
                </a:moveTo>
                <a:lnTo>
                  <a:pt x="2574294" y="0"/>
                </a:lnTo>
              </a:path>
            </a:pathLst>
          </a:custGeom>
          <a:ln w="19049">
            <a:solidFill>
              <a:srgbClr val="666666"/>
            </a:solidFill>
          </a:ln>
        </p:spPr>
        <p:txBody>
          <a:bodyPr wrap="square" lIns="0" tIns="0" rIns="0" bIns="0" rtlCol="0"/>
          <a:lstStyle/>
          <a:p>
            <a:endParaRPr/>
          </a:p>
        </p:txBody>
      </p:sp>
      <p:sp>
        <p:nvSpPr>
          <p:cNvPr id="167" name="object 167"/>
          <p:cNvSpPr/>
          <p:nvPr/>
        </p:nvSpPr>
        <p:spPr>
          <a:xfrm>
            <a:off x="7790908" y="4279016"/>
            <a:ext cx="86995" cy="63500"/>
          </a:xfrm>
          <a:custGeom>
            <a:avLst/>
            <a:gdLst/>
            <a:ahLst/>
            <a:cxnLst/>
            <a:rect l="l" t="t" r="r" b="b"/>
            <a:pathLst>
              <a:path w="86995" h="63500">
                <a:moveTo>
                  <a:pt x="0" y="62924"/>
                </a:moveTo>
                <a:lnTo>
                  <a:pt x="86449" y="31449"/>
                </a:lnTo>
                <a:lnTo>
                  <a:pt x="0" y="0"/>
                </a:lnTo>
                <a:lnTo>
                  <a:pt x="0" y="62924"/>
                </a:lnTo>
                <a:close/>
              </a:path>
            </a:pathLst>
          </a:custGeom>
          <a:ln w="19049">
            <a:solidFill>
              <a:srgbClr val="666666"/>
            </a:solidFill>
          </a:ln>
        </p:spPr>
        <p:txBody>
          <a:bodyPr wrap="square" lIns="0" tIns="0" rIns="0" bIns="0" rtlCol="0"/>
          <a:lstStyle/>
          <a:p>
            <a:endParaRPr/>
          </a:p>
        </p:txBody>
      </p:sp>
      <p:sp>
        <p:nvSpPr>
          <p:cNvPr id="168" name="object 168"/>
          <p:cNvSpPr/>
          <p:nvPr/>
        </p:nvSpPr>
        <p:spPr>
          <a:xfrm>
            <a:off x="4768590" y="212931"/>
            <a:ext cx="0" cy="4005579"/>
          </a:xfrm>
          <a:custGeom>
            <a:avLst/>
            <a:gdLst/>
            <a:ahLst/>
            <a:cxnLst/>
            <a:rect l="l" t="t" r="r" b="b"/>
            <a:pathLst>
              <a:path h="4005579">
                <a:moveTo>
                  <a:pt x="0" y="4005284"/>
                </a:moveTo>
                <a:lnTo>
                  <a:pt x="0" y="0"/>
                </a:lnTo>
              </a:path>
            </a:pathLst>
          </a:custGeom>
          <a:ln w="19049">
            <a:solidFill>
              <a:srgbClr val="666666"/>
            </a:solidFill>
          </a:ln>
        </p:spPr>
        <p:txBody>
          <a:bodyPr wrap="square" lIns="0" tIns="0" rIns="0" bIns="0" rtlCol="0"/>
          <a:lstStyle/>
          <a:p>
            <a:endParaRPr/>
          </a:p>
        </p:txBody>
      </p:sp>
      <p:sp>
        <p:nvSpPr>
          <p:cNvPr id="169" name="object 169"/>
          <p:cNvSpPr/>
          <p:nvPr/>
        </p:nvSpPr>
        <p:spPr>
          <a:xfrm>
            <a:off x="4737115" y="126481"/>
            <a:ext cx="63500" cy="86995"/>
          </a:xfrm>
          <a:custGeom>
            <a:avLst/>
            <a:gdLst/>
            <a:ahLst/>
            <a:cxnLst/>
            <a:rect l="l" t="t" r="r" b="b"/>
            <a:pathLst>
              <a:path w="63500" h="86995">
                <a:moveTo>
                  <a:pt x="62949" y="86450"/>
                </a:moveTo>
                <a:lnTo>
                  <a:pt x="0" y="86450"/>
                </a:lnTo>
                <a:lnTo>
                  <a:pt x="31474" y="0"/>
                </a:lnTo>
                <a:lnTo>
                  <a:pt x="62949" y="86450"/>
                </a:lnTo>
                <a:close/>
              </a:path>
            </a:pathLst>
          </a:custGeom>
          <a:solidFill>
            <a:srgbClr val="666666"/>
          </a:solidFill>
        </p:spPr>
        <p:txBody>
          <a:bodyPr wrap="square" lIns="0" tIns="0" rIns="0" bIns="0" rtlCol="0"/>
          <a:lstStyle/>
          <a:p>
            <a:endParaRPr/>
          </a:p>
        </p:txBody>
      </p:sp>
      <p:sp>
        <p:nvSpPr>
          <p:cNvPr id="170" name="object 170"/>
          <p:cNvSpPr/>
          <p:nvPr/>
        </p:nvSpPr>
        <p:spPr>
          <a:xfrm>
            <a:off x="4737115" y="126481"/>
            <a:ext cx="63500" cy="86995"/>
          </a:xfrm>
          <a:custGeom>
            <a:avLst/>
            <a:gdLst/>
            <a:ahLst/>
            <a:cxnLst/>
            <a:rect l="l" t="t" r="r" b="b"/>
            <a:pathLst>
              <a:path w="63500" h="86995">
                <a:moveTo>
                  <a:pt x="62949" y="86450"/>
                </a:moveTo>
                <a:lnTo>
                  <a:pt x="31474" y="0"/>
                </a:lnTo>
                <a:lnTo>
                  <a:pt x="0" y="86450"/>
                </a:lnTo>
                <a:lnTo>
                  <a:pt x="62949" y="86450"/>
                </a:lnTo>
                <a:close/>
              </a:path>
            </a:pathLst>
          </a:custGeom>
          <a:ln w="19049">
            <a:solidFill>
              <a:srgbClr val="666666"/>
            </a:solidFill>
          </a:ln>
        </p:spPr>
        <p:txBody>
          <a:bodyPr wrap="square" lIns="0" tIns="0" rIns="0" bIns="0" rtlCol="0"/>
          <a:lstStyle/>
          <a:p>
            <a:endParaRPr/>
          </a:p>
        </p:txBody>
      </p:sp>
      <p:sp>
        <p:nvSpPr>
          <p:cNvPr id="171" name="object 171"/>
          <p:cNvSpPr txBox="1"/>
          <p:nvPr/>
        </p:nvSpPr>
        <p:spPr>
          <a:xfrm>
            <a:off x="4251824" y="3646232"/>
            <a:ext cx="470534" cy="224790"/>
          </a:xfrm>
          <a:prstGeom prst="rect">
            <a:avLst/>
          </a:prstGeom>
        </p:spPr>
        <p:txBody>
          <a:bodyPr vert="horz" wrap="square" lIns="0" tIns="0" rIns="0" bIns="0" rtlCol="0">
            <a:spAutoFit/>
          </a:bodyPr>
          <a:lstStyle/>
          <a:p>
            <a:pPr marL="12700">
              <a:lnSpc>
                <a:spcPct val="100000"/>
              </a:lnSpc>
            </a:pPr>
            <a:r>
              <a:rPr sz="1400" spc="-5" dirty="0">
                <a:latin typeface="Arial"/>
                <a:cs typeface="Arial"/>
              </a:rPr>
              <a:t>depth</a:t>
            </a:r>
            <a:endParaRPr sz="1400">
              <a:latin typeface="Arial"/>
              <a:cs typeface="Arial"/>
            </a:endParaRPr>
          </a:p>
        </p:txBody>
      </p:sp>
      <p:sp>
        <p:nvSpPr>
          <p:cNvPr id="172" name="object 172"/>
          <p:cNvSpPr/>
          <p:nvPr/>
        </p:nvSpPr>
        <p:spPr>
          <a:xfrm>
            <a:off x="657876" y="665793"/>
            <a:ext cx="2226518" cy="650828"/>
          </a:xfrm>
          <a:prstGeom prst="rect">
            <a:avLst/>
          </a:prstGeom>
          <a:blipFill>
            <a:blip r:embed="rId2" cstate="print"/>
            <a:stretch>
              <a:fillRect/>
            </a:stretch>
          </a:blipFill>
        </p:spPr>
        <p:txBody>
          <a:bodyPr wrap="square" lIns="0" tIns="0" rIns="0" bIns="0" rtlCol="0"/>
          <a:lstStyle/>
          <a:p>
            <a:endParaRPr/>
          </a:p>
        </p:txBody>
      </p:sp>
      <p:sp>
        <p:nvSpPr>
          <p:cNvPr id="173" name="object 173"/>
          <p:cNvSpPr txBox="1">
            <a:spLocks noGrp="1"/>
          </p:cNvSpPr>
          <p:nvPr>
            <p:ph type="title"/>
          </p:nvPr>
        </p:nvSpPr>
        <p:spPr>
          <a:prstGeom prst="rect">
            <a:avLst/>
          </a:prstGeom>
        </p:spPr>
        <p:txBody>
          <a:bodyPr vert="horz" wrap="square" lIns="0" tIns="0" rIns="0" bIns="0" rtlCol="0">
            <a:spAutoFit/>
          </a:bodyPr>
          <a:lstStyle/>
          <a:p>
            <a:pPr marL="72390">
              <a:lnSpc>
                <a:spcPct val="100000"/>
              </a:lnSpc>
            </a:pPr>
            <a:r>
              <a:rPr sz="2400" spc="-5" dirty="0"/>
              <a:t>RNN:</a:t>
            </a:r>
            <a:endParaRPr sz="2400"/>
          </a:p>
        </p:txBody>
      </p:sp>
      <p:sp>
        <p:nvSpPr>
          <p:cNvPr id="174" name="object 174"/>
          <p:cNvSpPr/>
          <p:nvPr/>
        </p:nvSpPr>
        <p:spPr>
          <a:xfrm>
            <a:off x="657866" y="1401324"/>
            <a:ext cx="659393" cy="256906"/>
          </a:xfrm>
          <a:prstGeom prst="rect">
            <a:avLst/>
          </a:prstGeom>
          <a:blipFill>
            <a:blip r:embed="rId3" cstate="print"/>
            <a:stretch>
              <a:fillRect/>
            </a:stretch>
          </a:blipFill>
        </p:spPr>
        <p:txBody>
          <a:bodyPr wrap="square" lIns="0" tIns="0" rIns="0" bIns="0" rtlCol="0"/>
          <a:lstStyle/>
          <a:p>
            <a:endParaRPr/>
          </a:p>
        </p:txBody>
      </p:sp>
      <p:sp>
        <p:nvSpPr>
          <p:cNvPr id="175" name="object 175"/>
          <p:cNvSpPr/>
          <p:nvPr/>
        </p:nvSpPr>
        <p:spPr>
          <a:xfrm>
            <a:off x="876505" y="665793"/>
            <a:ext cx="2008505" cy="731520"/>
          </a:xfrm>
          <a:custGeom>
            <a:avLst/>
            <a:gdLst/>
            <a:ahLst/>
            <a:cxnLst/>
            <a:rect l="l" t="t" r="r" b="b"/>
            <a:pathLst>
              <a:path w="2008505" h="731519">
                <a:moveTo>
                  <a:pt x="0" y="0"/>
                </a:moveTo>
                <a:lnTo>
                  <a:pt x="2007888" y="0"/>
                </a:lnTo>
                <a:lnTo>
                  <a:pt x="2007888" y="731098"/>
                </a:lnTo>
                <a:lnTo>
                  <a:pt x="0" y="731098"/>
                </a:lnTo>
                <a:lnTo>
                  <a:pt x="0" y="0"/>
                </a:lnTo>
                <a:close/>
              </a:path>
            </a:pathLst>
          </a:custGeom>
          <a:ln w="19049">
            <a:solidFill>
              <a:srgbClr val="000000"/>
            </a:solidFill>
          </a:ln>
        </p:spPr>
        <p:txBody>
          <a:bodyPr wrap="square" lIns="0" tIns="0" rIns="0" bIns="0" rtlCol="0"/>
          <a:lstStyle/>
          <a:p>
            <a:endParaRPr/>
          </a:p>
        </p:txBody>
      </p:sp>
      <p:sp>
        <p:nvSpPr>
          <p:cNvPr id="176" name="object 176"/>
          <p:cNvSpPr/>
          <p:nvPr/>
        </p:nvSpPr>
        <p:spPr>
          <a:xfrm>
            <a:off x="1869081" y="1418452"/>
            <a:ext cx="325414" cy="222652"/>
          </a:xfrm>
          <a:prstGeom prst="rect">
            <a:avLst/>
          </a:prstGeom>
          <a:blipFill>
            <a:blip r:embed="rId4" cstate="print"/>
            <a:stretch>
              <a:fillRect/>
            </a:stretch>
          </a:blipFill>
        </p:spPr>
        <p:txBody>
          <a:bodyPr wrap="square" lIns="0" tIns="0" rIns="0" bIns="0" rtlCol="0"/>
          <a:lstStyle/>
          <a:p>
            <a:endParaRPr/>
          </a:p>
        </p:txBody>
      </p:sp>
      <p:sp>
        <p:nvSpPr>
          <p:cNvPr id="177" name="object 177"/>
          <p:cNvSpPr/>
          <p:nvPr/>
        </p:nvSpPr>
        <p:spPr>
          <a:xfrm>
            <a:off x="2222660" y="1401324"/>
            <a:ext cx="753583" cy="256906"/>
          </a:xfrm>
          <a:prstGeom prst="rect">
            <a:avLst/>
          </a:prstGeom>
          <a:blipFill>
            <a:blip r:embed="rId5" cstate="print"/>
            <a:stretch>
              <a:fillRect/>
            </a:stretch>
          </a:blipFill>
        </p:spPr>
        <p:txBody>
          <a:bodyPr wrap="square" lIns="0" tIns="0" rIns="0" bIns="0" rtlCol="0"/>
          <a:lstStyle/>
          <a:p>
            <a:endParaRPr/>
          </a:p>
        </p:txBody>
      </p:sp>
      <p:sp>
        <p:nvSpPr>
          <p:cNvPr id="178" name="object 178"/>
          <p:cNvSpPr txBox="1"/>
          <p:nvPr/>
        </p:nvSpPr>
        <p:spPr>
          <a:xfrm>
            <a:off x="6185900" y="4375040"/>
            <a:ext cx="361315" cy="203200"/>
          </a:xfrm>
          <a:prstGeom prst="rect">
            <a:avLst/>
          </a:prstGeom>
        </p:spPr>
        <p:txBody>
          <a:bodyPr vert="horz" wrap="square" lIns="0" tIns="0" rIns="0" bIns="0" rtlCol="0">
            <a:spAutoFit/>
          </a:bodyPr>
          <a:lstStyle/>
          <a:p>
            <a:pPr marL="12700">
              <a:lnSpc>
                <a:spcPts val="1515"/>
              </a:lnSpc>
            </a:pPr>
            <a:r>
              <a:rPr sz="1400" spc="-5" dirty="0">
                <a:latin typeface="Arial"/>
                <a:cs typeface="Arial"/>
              </a:rPr>
              <a:t>time</a:t>
            </a:r>
            <a:endParaRPr sz="1400">
              <a:latin typeface="Arial"/>
              <a:cs typeface="Arial"/>
            </a:endParaRPr>
          </a:p>
        </p:txBody>
      </p:sp>
      <p:sp>
        <p:nvSpPr>
          <p:cNvPr id="179" name="object 17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80" name="object 18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81" name="object 18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82" name="object 18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67</a:t>
            </a:r>
            <a:endParaRPr sz="2000">
              <a:latin typeface="Arial"/>
              <a:cs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5073239"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5" name="object 5"/>
          <p:cNvSpPr/>
          <p:nvPr/>
        </p:nvSpPr>
        <p:spPr>
          <a:xfrm>
            <a:off x="5073239"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6" name="object 6"/>
          <p:cNvSpPr/>
          <p:nvPr/>
        </p:nvSpPr>
        <p:spPr>
          <a:xfrm>
            <a:off x="5073239"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7" name="object 7"/>
          <p:cNvSpPr/>
          <p:nvPr/>
        </p:nvSpPr>
        <p:spPr>
          <a:xfrm>
            <a:off x="5073239"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8" name="object 8"/>
          <p:cNvSpPr/>
          <p:nvPr/>
        </p:nvSpPr>
        <p:spPr>
          <a:xfrm>
            <a:off x="5073239"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9" name="object 9"/>
          <p:cNvSpPr/>
          <p:nvPr/>
        </p:nvSpPr>
        <p:spPr>
          <a:xfrm>
            <a:off x="5073239"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0" name="object 10"/>
          <p:cNvSpPr/>
          <p:nvPr/>
        </p:nvSpPr>
        <p:spPr>
          <a:xfrm>
            <a:off x="5521313"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11" name="object 11"/>
          <p:cNvSpPr/>
          <p:nvPr/>
        </p:nvSpPr>
        <p:spPr>
          <a:xfrm>
            <a:off x="5521313"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2" name="object 12"/>
          <p:cNvSpPr/>
          <p:nvPr/>
        </p:nvSpPr>
        <p:spPr>
          <a:xfrm>
            <a:off x="5521313"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13" name="object 13"/>
          <p:cNvSpPr/>
          <p:nvPr/>
        </p:nvSpPr>
        <p:spPr>
          <a:xfrm>
            <a:off x="5521313"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4" name="object 14"/>
          <p:cNvSpPr/>
          <p:nvPr/>
        </p:nvSpPr>
        <p:spPr>
          <a:xfrm>
            <a:off x="5521313"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15" name="object 15"/>
          <p:cNvSpPr/>
          <p:nvPr/>
        </p:nvSpPr>
        <p:spPr>
          <a:xfrm>
            <a:off x="5521313"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6" name="object 16"/>
          <p:cNvSpPr/>
          <p:nvPr/>
        </p:nvSpPr>
        <p:spPr>
          <a:xfrm>
            <a:off x="5969413"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17" name="object 17"/>
          <p:cNvSpPr/>
          <p:nvPr/>
        </p:nvSpPr>
        <p:spPr>
          <a:xfrm>
            <a:off x="5969413"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8" name="object 18"/>
          <p:cNvSpPr/>
          <p:nvPr/>
        </p:nvSpPr>
        <p:spPr>
          <a:xfrm>
            <a:off x="5969413"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19" name="object 19"/>
          <p:cNvSpPr/>
          <p:nvPr/>
        </p:nvSpPr>
        <p:spPr>
          <a:xfrm>
            <a:off x="5969413"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20" name="object 20"/>
          <p:cNvSpPr/>
          <p:nvPr/>
        </p:nvSpPr>
        <p:spPr>
          <a:xfrm>
            <a:off x="5969413"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21" name="object 21"/>
          <p:cNvSpPr/>
          <p:nvPr/>
        </p:nvSpPr>
        <p:spPr>
          <a:xfrm>
            <a:off x="5969413"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22" name="object 22"/>
          <p:cNvSpPr/>
          <p:nvPr/>
        </p:nvSpPr>
        <p:spPr>
          <a:xfrm>
            <a:off x="6417486"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23" name="object 23"/>
          <p:cNvSpPr/>
          <p:nvPr/>
        </p:nvSpPr>
        <p:spPr>
          <a:xfrm>
            <a:off x="6417486"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24" name="object 24"/>
          <p:cNvSpPr/>
          <p:nvPr/>
        </p:nvSpPr>
        <p:spPr>
          <a:xfrm>
            <a:off x="6417486"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25" name="object 25"/>
          <p:cNvSpPr/>
          <p:nvPr/>
        </p:nvSpPr>
        <p:spPr>
          <a:xfrm>
            <a:off x="6417486"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26" name="object 26"/>
          <p:cNvSpPr/>
          <p:nvPr/>
        </p:nvSpPr>
        <p:spPr>
          <a:xfrm>
            <a:off x="6417486"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27" name="object 27"/>
          <p:cNvSpPr/>
          <p:nvPr/>
        </p:nvSpPr>
        <p:spPr>
          <a:xfrm>
            <a:off x="6417486"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28" name="object 28"/>
          <p:cNvSpPr/>
          <p:nvPr/>
        </p:nvSpPr>
        <p:spPr>
          <a:xfrm>
            <a:off x="6865561"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29" name="object 29"/>
          <p:cNvSpPr/>
          <p:nvPr/>
        </p:nvSpPr>
        <p:spPr>
          <a:xfrm>
            <a:off x="6865561"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30" name="object 30"/>
          <p:cNvSpPr/>
          <p:nvPr/>
        </p:nvSpPr>
        <p:spPr>
          <a:xfrm>
            <a:off x="6865561"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31" name="object 31"/>
          <p:cNvSpPr/>
          <p:nvPr/>
        </p:nvSpPr>
        <p:spPr>
          <a:xfrm>
            <a:off x="6865561"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32" name="object 32"/>
          <p:cNvSpPr/>
          <p:nvPr/>
        </p:nvSpPr>
        <p:spPr>
          <a:xfrm>
            <a:off x="6865561"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33" name="object 33"/>
          <p:cNvSpPr/>
          <p:nvPr/>
        </p:nvSpPr>
        <p:spPr>
          <a:xfrm>
            <a:off x="6865561"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34" name="object 34"/>
          <p:cNvSpPr/>
          <p:nvPr/>
        </p:nvSpPr>
        <p:spPr>
          <a:xfrm>
            <a:off x="7313634"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35" name="object 35"/>
          <p:cNvSpPr/>
          <p:nvPr/>
        </p:nvSpPr>
        <p:spPr>
          <a:xfrm>
            <a:off x="7313634"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36" name="object 36"/>
          <p:cNvSpPr/>
          <p:nvPr/>
        </p:nvSpPr>
        <p:spPr>
          <a:xfrm>
            <a:off x="7313634"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37" name="object 37"/>
          <p:cNvSpPr/>
          <p:nvPr/>
        </p:nvSpPr>
        <p:spPr>
          <a:xfrm>
            <a:off x="7313634"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38" name="object 38"/>
          <p:cNvSpPr/>
          <p:nvPr/>
        </p:nvSpPr>
        <p:spPr>
          <a:xfrm>
            <a:off x="7313634"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39" name="object 39"/>
          <p:cNvSpPr/>
          <p:nvPr/>
        </p:nvSpPr>
        <p:spPr>
          <a:xfrm>
            <a:off x="7313634"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40" name="object 40"/>
          <p:cNvSpPr/>
          <p:nvPr/>
        </p:nvSpPr>
        <p:spPr>
          <a:xfrm>
            <a:off x="7761733"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41" name="object 41"/>
          <p:cNvSpPr/>
          <p:nvPr/>
        </p:nvSpPr>
        <p:spPr>
          <a:xfrm>
            <a:off x="7761733" y="27293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42" name="object 42"/>
          <p:cNvSpPr/>
          <p:nvPr/>
        </p:nvSpPr>
        <p:spPr>
          <a:xfrm>
            <a:off x="7761733"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43" name="object 43"/>
          <p:cNvSpPr/>
          <p:nvPr/>
        </p:nvSpPr>
        <p:spPr>
          <a:xfrm>
            <a:off x="7761733" y="1857643"/>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44" name="object 44"/>
          <p:cNvSpPr/>
          <p:nvPr/>
        </p:nvSpPr>
        <p:spPr>
          <a:xfrm>
            <a:off x="7761733"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FF2CC"/>
          </a:solidFill>
        </p:spPr>
        <p:txBody>
          <a:bodyPr wrap="square" lIns="0" tIns="0" rIns="0" bIns="0" rtlCol="0"/>
          <a:lstStyle/>
          <a:p>
            <a:endParaRPr/>
          </a:p>
        </p:txBody>
      </p:sp>
      <p:sp>
        <p:nvSpPr>
          <p:cNvPr id="45" name="object 45"/>
          <p:cNvSpPr/>
          <p:nvPr/>
        </p:nvSpPr>
        <p:spPr>
          <a:xfrm>
            <a:off x="7761733" y="985902"/>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46" name="object 46"/>
          <p:cNvSpPr/>
          <p:nvPr/>
        </p:nvSpPr>
        <p:spPr>
          <a:xfrm>
            <a:off x="5106739"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47" name="object 47"/>
          <p:cNvSpPr/>
          <p:nvPr/>
        </p:nvSpPr>
        <p:spPr>
          <a:xfrm>
            <a:off x="5106739"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48" name="object 48"/>
          <p:cNvSpPr/>
          <p:nvPr/>
        </p:nvSpPr>
        <p:spPr>
          <a:xfrm>
            <a:off x="5106739"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49" name="object 49"/>
          <p:cNvSpPr/>
          <p:nvPr/>
        </p:nvSpPr>
        <p:spPr>
          <a:xfrm>
            <a:off x="5106739"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50" name="object 50"/>
          <p:cNvSpPr/>
          <p:nvPr/>
        </p:nvSpPr>
        <p:spPr>
          <a:xfrm>
            <a:off x="5106739"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51" name="object 51"/>
          <p:cNvSpPr/>
          <p:nvPr/>
        </p:nvSpPr>
        <p:spPr>
          <a:xfrm>
            <a:off x="5106739"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52" name="object 52"/>
          <p:cNvSpPr/>
          <p:nvPr/>
        </p:nvSpPr>
        <p:spPr>
          <a:xfrm>
            <a:off x="5216689"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53" name="object 53"/>
          <p:cNvSpPr/>
          <p:nvPr/>
        </p:nvSpPr>
        <p:spPr>
          <a:xfrm>
            <a:off x="5185214" y="2483440"/>
            <a:ext cx="63500" cy="86995"/>
          </a:xfrm>
          <a:custGeom>
            <a:avLst/>
            <a:gdLst/>
            <a:ahLst/>
            <a:cxnLst/>
            <a:rect l="l" t="t" r="r" b="b"/>
            <a:pathLst>
              <a:path w="63500" h="86994">
                <a:moveTo>
                  <a:pt x="62949" y="86454"/>
                </a:moveTo>
                <a:lnTo>
                  <a:pt x="31474" y="0"/>
                </a:lnTo>
                <a:lnTo>
                  <a:pt x="0" y="86454"/>
                </a:lnTo>
                <a:lnTo>
                  <a:pt x="62949" y="86454"/>
                </a:lnTo>
                <a:close/>
              </a:path>
            </a:pathLst>
          </a:custGeom>
          <a:ln w="19049">
            <a:solidFill>
              <a:srgbClr val="666666"/>
            </a:solidFill>
          </a:ln>
        </p:spPr>
        <p:txBody>
          <a:bodyPr wrap="square" lIns="0" tIns="0" rIns="0" bIns="0" rtlCol="0"/>
          <a:lstStyle/>
          <a:p>
            <a:endParaRPr/>
          </a:p>
        </p:txBody>
      </p:sp>
      <p:sp>
        <p:nvSpPr>
          <p:cNvPr id="54" name="object 54"/>
          <p:cNvSpPr/>
          <p:nvPr/>
        </p:nvSpPr>
        <p:spPr>
          <a:xfrm>
            <a:off x="5216689"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55" name="object 55"/>
          <p:cNvSpPr/>
          <p:nvPr/>
        </p:nvSpPr>
        <p:spPr>
          <a:xfrm>
            <a:off x="5185214" y="1611699"/>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56" name="object 56"/>
          <p:cNvSpPr/>
          <p:nvPr/>
        </p:nvSpPr>
        <p:spPr>
          <a:xfrm>
            <a:off x="5554813"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57" name="object 57"/>
          <p:cNvSpPr/>
          <p:nvPr/>
        </p:nvSpPr>
        <p:spPr>
          <a:xfrm>
            <a:off x="5554813"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58" name="object 58"/>
          <p:cNvSpPr/>
          <p:nvPr/>
        </p:nvSpPr>
        <p:spPr>
          <a:xfrm>
            <a:off x="5554813"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59" name="object 59"/>
          <p:cNvSpPr/>
          <p:nvPr/>
        </p:nvSpPr>
        <p:spPr>
          <a:xfrm>
            <a:off x="5554813"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60" name="object 60"/>
          <p:cNvSpPr/>
          <p:nvPr/>
        </p:nvSpPr>
        <p:spPr>
          <a:xfrm>
            <a:off x="5554813"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61" name="object 61"/>
          <p:cNvSpPr/>
          <p:nvPr/>
        </p:nvSpPr>
        <p:spPr>
          <a:xfrm>
            <a:off x="5554813"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62" name="object 62"/>
          <p:cNvSpPr/>
          <p:nvPr/>
        </p:nvSpPr>
        <p:spPr>
          <a:xfrm>
            <a:off x="5664763"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63" name="object 63"/>
          <p:cNvSpPr/>
          <p:nvPr/>
        </p:nvSpPr>
        <p:spPr>
          <a:xfrm>
            <a:off x="5633288" y="2483440"/>
            <a:ext cx="63500" cy="86995"/>
          </a:xfrm>
          <a:custGeom>
            <a:avLst/>
            <a:gdLst/>
            <a:ahLst/>
            <a:cxnLst/>
            <a:rect l="l" t="t" r="r" b="b"/>
            <a:pathLst>
              <a:path w="63500" h="86994">
                <a:moveTo>
                  <a:pt x="62949" y="86454"/>
                </a:moveTo>
                <a:lnTo>
                  <a:pt x="31474" y="0"/>
                </a:lnTo>
                <a:lnTo>
                  <a:pt x="0" y="86454"/>
                </a:lnTo>
                <a:lnTo>
                  <a:pt x="62949" y="86454"/>
                </a:lnTo>
                <a:close/>
              </a:path>
            </a:pathLst>
          </a:custGeom>
          <a:ln w="19049">
            <a:solidFill>
              <a:srgbClr val="666666"/>
            </a:solidFill>
          </a:ln>
        </p:spPr>
        <p:txBody>
          <a:bodyPr wrap="square" lIns="0" tIns="0" rIns="0" bIns="0" rtlCol="0"/>
          <a:lstStyle/>
          <a:p>
            <a:endParaRPr/>
          </a:p>
        </p:txBody>
      </p:sp>
      <p:sp>
        <p:nvSpPr>
          <p:cNvPr id="64" name="object 64"/>
          <p:cNvSpPr/>
          <p:nvPr/>
        </p:nvSpPr>
        <p:spPr>
          <a:xfrm>
            <a:off x="5664763"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65" name="object 65"/>
          <p:cNvSpPr/>
          <p:nvPr/>
        </p:nvSpPr>
        <p:spPr>
          <a:xfrm>
            <a:off x="5633288" y="1611699"/>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66" name="object 66"/>
          <p:cNvSpPr/>
          <p:nvPr/>
        </p:nvSpPr>
        <p:spPr>
          <a:xfrm>
            <a:off x="5326639"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67" name="object 67"/>
          <p:cNvSpPr/>
          <p:nvPr/>
        </p:nvSpPr>
        <p:spPr>
          <a:xfrm>
            <a:off x="5440639"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68" name="object 68"/>
          <p:cNvSpPr/>
          <p:nvPr/>
        </p:nvSpPr>
        <p:spPr>
          <a:xfrm>
            <a:off x="5326639"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69" name="object 69"/>
          <p:cNvSpPr/>
          <p:nvPr/>
        </p:nvSpPr>
        <p:spPr>
          <a:xfrm>
            <a:off x="5440639"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70" name="object 70"/>
          <p:cNvSpPr/>
          <p:nvPr/>
        </p:nvSpPr>
        <p:spPr>
          <a:xfrm>
            <a:off x="5326639"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71" name="object 71"/>
          <p:cNvSpPr/>
          <p:nvPr/>
        </p:nvSpPr>
        <p:spPr>
          <a:xfrm>
            <a:off x="5440639"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72" name="object 72"/>
          <p:cNvSpPr/>
          <p:nvPr/>
        </p:nvSpPr>
        <p:spPr>
          <a:xfrm>
            <a:off x="6002913"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73" name="object 73"/>
          <p:cNvSpPr/>
          <p:nvPr/>
        </p:nvSpPr>
        <p:spPr>
          <a:xfrm>
            <a:off x="6002913"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74" name="object 74"/>
          <p:cNvSpPr/>
          <p:nvPr/>
        </p:nvSpPr>
        <p:spPr>
          <a:xfrm>
            <a:off x="6002913"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75" name="object 75"/>
          <p:cNvSpPr/>
          <p:nvPr/>
        </p:nvSpPr>
        <p:spPr>
          <a:xfrm>
            <a:off x="6002913"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76" name="object 76"/>
          <p:cNvSpPr/>
          <p:nvPr/>
        </p:nvSpPr>
        <p:spPr>
          <a:xfrm>
            <a:off x="6002913"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77" name="object 77"/>
          <p:cNvSpPr/>
          <p:nvPr/>
        </p:nvSpPr>
        <p:spPr>
          <a:xfrm>
            <a:off x="6002913"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78" name="object 78"/>
          <p:cNvSpPr/>
          <p:nvPr/>
        </p:nvSpPr>
        <p:spPr>
          <a:xfrm>
            <a:off x="6112862"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79" name="object 79"/>
          <p:cNvSpPr/>
          <p:nvPr/>
        </p:nvSpPr>
        <p:spPr>
          <a:xfrm>
            <a:off x="6081387" y="2483440"/>
            <a:ext cx="63500" cy="86995"/>
          </a:xfrm>
          <a:custGeom>
            <a:avLst/>
            <a:gdLst/>
            <a:ahLst/>
            <a:cxnLst/>
            <a:rect l="l" t="t" r="r" b="b"/>
            <a:pathLst>
              <a:path w="63500" h="86994">
                <a:moveTo>
                  <a:pt x="62949" y="86454"/>
                </a:moveTo>
                <a:lnTo>
                  <a:pt x="31474" y="0"/>
                </a:lnTo>
                <a:lnTo>
                  <a:pt x="0" y="86454"/>
                </a:lnTo>
                <a:lnTo>
                  <a:pt x="62949" y="86454"/>
                </a:lnTo>
                <a:close/>
              </a:path>
            </a:pathLst>
          </a:custGeom>
          <a:ln w="19049">
            <a:solidFill>
              <a:srgbClr val="666666"/>
            </a:solidFill>
          </a:ln>
        </p:spPr>
        <p:txBody>
          <a:bodyPr wrap="square" lIns="0" tIns="0" rIns="0" bIns="0" rtlCol="0"/>
          <a:lstStyle/>
          <a:p>
            <a:endParaRPr/>
          </a:p>
        </p:txBody>
      </p:sp>
      <p:sp>
        <p:nvSpPr>
          <p:cNvPr id="80" name="object 80"/>
          <p:cNvSpPr/>
          <p:nvPr/>
        </p:nvSpPr>
        <p:spPr>
          <a:xfrm>
            <a:off x="6112862"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81" name="object 81"/>
          <p:cNvSpPr/>
          <p:nvPr/>
        </p:nvSpPr>
        <p:spPr>
          <a:xfrm>
            <a:off x="6081387" y="1611699"/>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82" name="object 82"/>
          <p:cNvSpPr/>
          <p:nvPr/>
        </p:nvSpPr>
        <p:spPr>
          <a:xfrm>
            <a:off x="5774613"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83" name="object 83"/>
          <p:cNvSpPr/>
          <p:nvPr/>
        </p:nvSpPr>
        <p:spPr>
          <a:xfrm>
            <a:off x="5888613"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84" name="object 84"/>
          <p:cNvSpPr/>
          <p:nvPr/>
        </p:nvSpPr>
        <p:spPr>
          <a:xfrm>
            <a:off x="5774613"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85" name="object 85"/>
          <p:cNvSpPr/>
          <p:nvPr/>
        </p:nvSpPr>
        <p:spPr>
          <a:xfrm>
            <a:off x="5888613"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86" name="object 86"/>
          <p:cNvSpPr/>
          <p:nvPr/>
        </p:nvSpPr>
        <p:spPr>
          <a:xfrm>
            <a:off x="5774613"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87" name="object 87"/>
          <p:cNvSpPr/>
          <p:nvPr/>
        </p:nvSpPr>
        <p:spPr>
          <a:xfrm>
            <a:off x="5888613"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88" name="object 88"/>
          <p:cNvSpPr/>
          <p:nvPr/>
        </p:nvSpPr>
        <p:spPr>
          <a:xfrm>
            <a:off x="6450986"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89" name="object 89"/>
          <p:cNvSpPr/>
          <p:nvPr/>
        </p:nvSpPr>
        <p:spPr>
          <a:xfrm>
            <a:off x="6450986"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90" name="object 90"/>
          <p:cNvSpPr/>
          <p:nvPr/>
        </p:nvSpPr>
        <p:spPr>
          <a:xfrm>
            <a:off x="6450986"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91" name="object 91"/>
          <p:cNvSpPr/>
          <p:nvPr/>
        </p:nvSpPr>
        <p:spPr>
          <a:xfrm>
            <a:off x="6450986"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92" name="object 92"/>
          <p:cNvSpPr/>
          <p:nvPr/>
        </p:nvSpPr>
        <p:spPr>
          <a:xfrm>
            <a:off x="6450986"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93" name="object 93"/>
          <p:cNvSpPr/>
          <p:nvPr/>
        </p:nvSpPr>
        <p:spPr>
          <a:xfrm>
            <a:off x="6450986"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94" name="object 94"/>
          <p:cNvSpPr/>
          <p:nvPr/>
        </p:nvSpPr>
        <p:spPr>
          <a:xfrm>
            <a:off x="6560936"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95" name="object 95"/>
          <p:cNvSpPr/>
          <p:nvPr/>
        </p:nvSpPr>
        <p:spPr>
          <a:xfrm>
            <a:off x="6529486" y="2483440"/>
            <a:ext cx="63500" cy="86995"/>
          </a:xfrm>
          <a:custGeom>
            <a:avLst/>
            <a:gdLst/>
            <a:ahLst/>
            <a:cxnLst/>
            <a:rect l="l" t="t" r="r" b="b"/>
            <a:pathLst>
              <a:path w="63500" h="86994">
                <a:moveTo>
                  <a:pt x="62924" y="86454"/>
                </a:moveTo>
                <a:lnTo>
                  <a:pt x="31449" y="0"/>
                </a:lnTo>
                <a:lnTo>
                  <a:pt x="0" y="86454"/>
                </a:lnTo>
                <a:lnTo>
                  <a:pt x="62924" y="86454"/>
                </a:lnTo>
                <a:close/>
              </a:path>
            </a:pathLst>
          </a:custGeom>
          <a:ln w="19049">
            <a:solidFill>
              <a:srgbClr val="666666"/>
            </a:solidFill>
          </a:ln>
        </p:spPr>
        <p:txBody>
          <a:bodyPr wrap="square" lIns="0" tIns="0" rIns="0" bIns="0" rtlCol="0"/>
          <a:lstStyle/>
          <a:p>
            <a:endParaRPr/>
          </a:p>
        </p:txBody>
      </p:sp>
      <p:sp>
        <p:nvSpPr>
          <p:cNvPr id="96" name="object 96"/>
          <p:cNvSpPr/>
          <p:nvPr/>
        </p:nvSpPr>
        <p:spPr>
          <a:xfrm>
            <a:off x="6560936"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97" name="object 97"/>
          <p:cNvSpPr/>
          <p:nvPr/>
        </p:nvSpPr>
        <p:spPr>
          <a:xfrm>
            <a:off x="6529486" y="1611699"/>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98" name="object 98"/>
          <p:cNvSpPr/>
          <p:nvPr/>
        </p:nvSpPr>
        <p:spPr>
          <a:xfrm>
            <a:off x="6222687"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99" name="object 99"/>
          <p:cNvSpPr/>
          <p:nvPr/>
        </p:nvSpPr>
        <p:spPr>
          <a:xfrm>
            <a:off x="6336687"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100" name="object 100"/>
          <p:cNvSpPr/>
          <p:nvPr/>
        </p:nvSpPr>
        <p:spPr>
          <a:xfrm>
            <a:off x="6222687"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01" name="object 101"/>
          <p:cNvSpPr/>
          <p:nvPr/>
        </p:nvSpPr>
        <p:spPr>
          <a:xfrm>
            <a:off x="6336687"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102" name="object 102"/>
          <p:cNvSpPr/>
          <p:nvPr/>
        </p:nvSpPr>
        <p:spPr>
          <a:xfrm>
            <a:off x="6222687"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03" name="object 103"/>
          <p:cNvSpPr/>
          <p:nvPr/>
        </p:nvSpPr>
        <p:spPr>
          <a:xfrm>
            <a:off x="6336687"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104" name="object 104"/>
          <p:cNvSpPr/>
          <p:nvPr/>
        </p:nvSpPr>
        <p:spPr>
          <a:xfrm>
            <a:off x="6899061"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05" name="object 105"/>
          <p:cNvSpPr/>
          <p:nvPr/>
        </p:nvSpPr>
        <p:spPr>
          <a:xfrm>
            <a:off x="6899061"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06" name="object 106"/>
          <p:cNvSpPr/>
          <p:nvPr/>
        </p:nvSpPr>
        <p:spPr>
          <a:xfrm>
            <a:off x="6899061"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07" name="object 107"/>
          <p:cNvSpPr/>
          <p:nvPr/>
        </p:nvSpPr>
        <p:spPr>
          <a:xfrm>
            <a:off x="6899061"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08" name="object 108"/>
          <p:cNvSpPr/>
          <p:nvPr/>
        </p:nvSpPr>
        <p:spPr>
          <a:xfrm>
            <a:off x="6899061"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09" name="object 109"/>
          <p:cNvSpPr/>
          <p:nvPr/>
        </p:nvSpPr>
        <p:spPr>
          <a:xfrm>
            <a:off x="6899061"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10" name="object 110"/>
          <p:cNvSpPr/>
          <p:nvPr/>
        </p:nvSpPr>
        <p:spPr>
          <a:xfrm>
            <a:off x="7009010"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111" name="object 111"/>
          <p:cNvSpPr/>
          <p:nvPr/>
        </p:nvSpPr>
        <p:spPr>
          <a:xfrm>
            <a:off x="6977560" y="2483440"/>
            <a:ext cx="63500" cy="86995"/>
          </a:xfrm>
          <a:custGeom>
            <a:avLst/>
            <a:gdLst/>
            <a:ahLst/>
            <a:cxnLst/>
            <a:rect l="l" t="t" r="r" b="b"/>
            <a:pathLst>
              <a:path w="63500" h="86994">
                <a:moveTo>
                  <a:pt x="62924" y="86454"/>
                </a:moveTo>
                <a:lnTo>
                  <a:pt x="31449" y="0"/>
                </a:lnTo>
                <a:lnTo>
                  <a:pt x="0" y="86454"/>
                </a:lnTo>
                <a:lnTo>
                  <a:pt x="62924" y="86454"/>
                </a:lnTo>
                <a:close/>
              </a:path>
            </a:pathLst>
          </a:custGeom>
          <a:ln w="19049">
            <a:solidFill>
              <a:srgbClr val="666666"/>
            </a:solidFill>
          </a:ln>
        </p:spPr>
        <p:txBody>
          <a:bodyPr wrap="square" lIns="0" tIns="0" rIns="0" bIns="0" rtlCol="0"/>
          <a:lstStyle/>
          <a:p>
            <a:endParaRPr/>
          </a:p>
        </p:txBody>
      </p:sp>
      <p:sp>
        <p:nvSpPr>
          <p:cNvPr id="112" name="object 112"/>
          <p:cNvSpPr/>
          <p:nvPr/>
        </p:nvSpPr>
        <p:spPr>
          <a:xfrm>
            <a:off x="7009010"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113" name="object 113"/>
          <p:cNvSpPr/>
          <p:nvPr/>
        </p:nvSpPr>
        <p:spPr>
          <a:xfrm>
            <a:off x="6977560" y="1611699"/>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14" name="object 114"/>
          <p:cNvSpPr/>
          <p:nvPr/>
        </p:nvSpPr>
        <p:spPr>
          <a:xfrm>
            <a:off x="6670761"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15" name="object 115"/>
          <p:cNvSpPr/>
          <p:nvPr/>
        </p:nvSpPr>
        <p:spPr>
          <a:xfrm>
            <a:off x="6784761"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116" name="object 116"/>
          <p:cNvSpPr/>
          <p:nvPr/>
        </p:nvSpPr>
        <p:spPr>
          <a:xfrm>
            <a:off x="6670761"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17" name="object 117"/>
          <p:cNvSpPr/>
          <p:nvPr/>
        </p:nvSpPr>
        <p:spPr>
          <a:xfrm>
            <a:off x="6784761"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118" name="object 118"/>
          <p:cNvSpPr/>
          <p:nvPr/>
        </p:nvSpPr>
        <p:spPr>
          <a:xfrm>
            <a:off x="6670761"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19" name="object 119"/>
          <p:cNvSpPr/>
          <p:nvPr/>
        </p:nvSpPr>
        <p:spPr>
          <a:xfrm>
            <a:off x="6784761"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120" name="object 120"/>
          <p:cNvSpPr/>
          <p:nvPr/>
        </p:nvSpPr>
        <p:spPr>
          <a:xfrm>
            <a:off x="7347135"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21" name="object 121"/>
          <p:cNvSpPr/>
          <p:nvPr/>
        </p:nvSpPr>
        <p:spPr>
          <a:xfrm>
            <a:off x="7347135"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22" name="object 122"/>
          <p:cNvSpPr/>
          <p:nvPr/>
        </p:nvSpPr>
        <p:spPr>
          <a:xfrm>
            <a:off x="7347135"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23" name="object 123"/>
          <p:cNvSpPr/>
          <p:nvPr/>
        </p:nvSpPr>
        <p:spPr>
          <a:xfrm>
            <a:off x="7347135"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24" name="object 124"/>
          <p:cNvSpPr/>
          <p:nvPr/>
        </p:nvSpPr>
        <p:spPr>
          <a:xfrm>
            <a:off x="7347135"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25" name="object 125"/>
          <p:cNvSpPr/>
          <p:nvPr/>
        </p:nvSpPr>
        <p:spPr>
          <a:xfrm>
            <a:off x="7347135"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26" name="object 126"/>
          <p:cNvSpPr/>
          <p:nvPr/>
        </p:nvSpPr>
        <p:spPr>
          <a:xfrm>
            <a:off x="7457085"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127" name="object 127"/>
          <p:cNvSpPr/>
          <p:nvPr/>
        </p:nvSpPr>
        <p:spPr>
          <a:xfrm>
            <a:off x="7425635" y="2483440"/>
            <a:ext cx="63500" cy="86995"/>
          </a:xfrm>
          <a:custGeom>
            <a:avLst/>
            <a:gdLst/>
            <a:ahLst/>
            <a:cxnLst/>
            <a:rect l="l" t="t" r="r" b="b"/>
            <a:pathLst>
              <a:path w="63500" h="86994">
                <a:moveTo>
                  <a:pt x="62924" y="86454"/>
                </a:moveTo>
                <a:lnTo>
                  <a:pt x="31449" y="0"/>
                </a:lnTo>
                <a:lnTo>
                  <a:pt x="0" y="86454"/>
                </a:lnTo>
                <a:lnTo>
                  <a:pt x="62924" y="86454"/>
                </a:lnTo>
                <a:close/>
              </a:path>
            </a:pathLst>
          </a:custGeom>
          <a:ln w="19049">
            <a:solidFill>
              <a:srgbClr val="666666"/>
            </a:solidFill>
          </a:ln>
        </p:spPr>
        <p:txBody>
          <a:bodyPr wrap="square" lIns="0" tIns="0" rIns="0" bIns="0" rtlCol="0"/>
          <a:lstStyle/>
          <a:p>
            <a:endParaRPr/>
          </a:p>
        </p:txBody>
      </p:sp>
      <p:sp>
        <p:nvSpPr>
          <p:cNvPr id="128" name="object 128"/>
          <p:cNvSpPr/>
          <p:nvPr/>
        </p:nvSpPr>
        <p:spPr>
          <a:xfrm>
            <a:off x="7457085"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129" name="object 129"/>
          <p:cNvSpPr/>
          <p:nvPr/>
        </p:nvSpPr>
        <p:spPr>
          <a:xfrm>
            <a:off x="7425635" y="1611699"/>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30" name="object 130"/>
          <p:cNvSpPr/>
          <p:nvPr/>
        </p:nvSpPr>
        <p:spPr>
          <a:xfrm>
            <a:off x="7118836"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31" name="object 131"/>
          <p:cNvSpPr/>
          <p:nvPr/>
        </p:nvSpPr>
        <p:spPr>
          <a:xfrm>
            <a:off x="7232835"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132" name="object 132"/>
          <p:cNvSpPr/>
          <p:nvPr/>
        </p:nvSpPr>
        <p:spPr>
          <a:xfrm>
            <a:off x="7118836"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33" name="object 133"/>
          <p:cNvSpPr/>
          <p:nvPr/>
        </p:nvSpPr>
        <p:spPr>
          <a:xfrm>
            <a:off x="7232835"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134" name="object 134"/>
          <p:cNvSpPr/>
          <p:nvPr/>
        </p:nvSpPr>
        <p:spPr>
          <a:xfrm>
            <a:off x="7118836"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35" name="object 135"/>
          <p:cNvSpPr/>
          <p:nvPr/>
        </p:nvSpPr>
        <p:spPr>
          <a:xfrm>
            <a:off x="7232835"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136" name="object 136"/>
          <p:cNvSpPr/>
          <p:nvPr/>
        </p:nvSpPr>
        <p:spPr>
          <a:xfrm>
            <a:off x="7795209"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37" name="object 137"/>
          <p:cNvSpPr/>
          <p:nvPr/>
        </p:nvSpPr>
        <p:spPr>
          <a:xfrm>
            <a:off x="7795209" y="2695894"/>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38" name="object 138"/>
          <p:cNvSpPr/>
          <p:nvPr/>
        </p:nvSpPr>
        <p:spPr>
          <a:xfrm>
            <a:off x="7795209"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39" name="object 139"/>
          <p:cNvSpPr/>
          <p:nvPr/>
        </p:nvSpPr>
        <p:spPr>
          <a:xfrm>
            <a:off x="7795209" y="1824148"/>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40" name="object 140"/>
          <p:cNvSpPr/>
          <p:nvPr/>
        </p:nvSpPr>
        <p:spPr>
          <a:xfrm>
            <a:off x="7795209"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D8E9D3"/>
          </a:solidFill>
        </p:spPr>
        <p:txBody>
          <a:bodyPr wrap="square" lIns="0" tIns="0" rIns="0" bIns="0" rtlCol="0"/>
          <a:lstStyle/>
          <a:p>
            <a:endParaRPr/>
          </a:p>
        </p:txBody>
      </p:sp>
      <p:sp>
        <p:nvSpPr>
          <p:cNvPr id="141" name="object 141"/>
          <p:cNvSpPr/>
          <p:nvPr/>
        </p:nvSpPr>
        <p:spPr>
          <a:xfrm>
            <a:off x="7795209" y="952410"/>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42" name="object 142"/>
          <p:cNvSpPr/>
          <p:nvPr/>
        </p:nvSpPr>
        <p:spPr>
          <a:xfrm>
            <a:off x="7905159" y="2569894"/>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143" name="object 143"/>
          <p:cNvSpPr/>
          <p:nvPr/>
        </p:nvSpPr>
        <p:spPr>
          <a:xfrm>
            <a:off x="7873709" y="2483440"/>
            <a:ext cx="63500" cy="86995"/>
          </a:xfrm>
          <a:custGeom>
            <a:avLst/>
            <a:gdLst/>
            <a:ahLst/>
            <a:cxnLst/>
            <a:rect l="l" t="t" r="r" b="b"/>
            <a:pathLst>
              <a:path w="63500" h="86994">
                <a:moveTo>
                  <a:pt x="62924" y="86454"/>
                </a:moveTo>
                <a:lnTo>
                  <a:pt x="31449" y="0"/>
                </a:lnTo>
                <a:lnTo>
                  <a:pt x="0" y="86454"/>
                </a:lnTo>
                <a:lnTo>
                  <a:pt x="62924" y="86454"/>
                </a:lnTo>
                <a:close/>
              </a:path>
            </a:pathLst>
          </a:custGeom>
          <a:ln w="19049">
            <a:solidFill>
              <a:srgbClr val="666666"/>
            </a:solidFill>
          </a:ln>
        </p:spPr>
        <p:txBody>
          <a:bodyPr wrap="square" lIns="0" tIns="0" rIns="0" bIns="0" rtlCol="0"/>
          <a:lstStyle/>
          <a:p>
            <a:endParaRPr/>
          </a:p>
        </p:txBody>
      </p:sp>
      <p:sp>
        <p:nvSpPr>
          <p:cNvPr id="144" name="object 144"/>
          <p:cNvSpPr/>
          <p:nvPr/>
        </p:nvSpPr>
        <p:spPr>
          <a:xfrm>
            <a:off x="7905159" y="1698149"/>
            <a:ext cx="0" cy="126364"/>
          </a:xfrm>
          <a:custGeom>
            <a:avLst/>
            <a:gdLst/>
            <a:ahLst/>
            <a:cxnLst/>
            <a:rect l="l" t="t" r="r" b="b"/>
            <a:pathLst>
              <a:path h="126364">
                <a:moveTo>
                  <a:pt x="0" y="125999"/>
                </a:moveTo>
                <a:lnTo>
                  <a:pt x="0" y="0"/>
                </a:lnTo>
              </a:path>
            </a:pathLst>
          </a:custGeom>
          <a:ln w="19049">
            <a:solidFill>
              <a:srgbClr val="666666"/>
            </a:solidFill>
          </a:ln>
        </p:spPr>
        <p:txBody>
          <a:bodyPr wrap="square" lIns="0" tIns="0" rIns="0" bIns="0" rtlCol="0"/>
          <a:lstStyle/>
          <a:p>
            <a:endParaRPr/>
          </a:p>
        </p:txBody>
      </p:sp>
      <p:sp>
        <p:nvSpPr>
          <p:cNvPr id="145" name="object 145"/>
          <p:cNvSpPr/>
          <p:nvPr/>
        </p:nvSpPr>
        <p:spPr>
          <a:xfrm>
            <a:off x="7873709" y="1611699"/>
            <a:ext cx="63500" cy="86995"/>
          </a:xfrm>
          <a:custGeom>
            <a:avLst/>
            <a:gdLst/>
            <a:ahLst/>
            <a:cxnLst/>
            <a:rect l="l" t="t" r="r" b="b"/>
            <a:pathLst>
              <a:path w="63500" h="86994">
                <a:moveTo>
                  <a:pt x="62924" y="86449"/>
                </a:moveTo>
                <a:lnTo>
                  <a:pt x="31449"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46" name="object 146"/>
          <p:cNvSpPr/>
          <p:nvPr/>
        </p:nvSpPr>
        <p:spPr>
          <a:xfrm>
            <a:off x="7566909" y="1268159"/>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47" name="object 147"/>
          <p:cNvSpPr/>
          <p:nvPr/>
        </p:nvSpPr>
        <p:spPr>
          <a:xfrm>
            <a:off x="7680909" y="1236692"/>
            <a:ext cx="86995" cy="63500"/>
          </a:xfrm>
          <a:custGeom>
            <a:avLst/>
            <a:gdLst/>
            <a:ahLst/>
            <a:cxnLst/>
            <a:rect l="l" t="t" r="r" b="b"/>
            <a:pathLst>
              <a:path w="86995" h="63500">
                <a:moveTo>
                  <a:pt x="0" y="62932"/>
                </a:moveTo>
                <a:lnTo>
                  <a:pt x="86449" y="31467"/>
                </a:lnTo>
                <a:lnTo>
                  <a:pt x="0" y="0"/>
                </a:lnTo>
                <a:lnTo>
                  <a:pt x="0" y="62932"/>
                </a:lnTo>
                <a:close/>
              </a:path>
            </a:pathLst>
          </a:custGeom>
          <a:ln w="19049">
            <a:solidFill>
              <a:srgbClr val="666666"/>
            </a:solidFill>
          </a:ln>
        </p:spPr>
        <p:txBody>
          <a:bodyPr wrap="square" lIns="0" tIns="0" rIns="0" bIns="0" rtlCol="0"/>
          <a:lstStyle/>
          <a:p>
            <a:endParaRPr/>
          </a:p>
        </p:txBody>
      </p:sp>
      <p:sp>
        <p:nvSpPr>
          <p:cNvPr id="148" name="object 148"/>
          <p:cNvSpPr/>
          <p:nvPr/>
        </p:nvSpPr>
        <p:spPr>
          <a:xfrm>
            <a:off x="7566909" y="2139898"/>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49" name="object 149"/>
          <p:cNvSpPr/>
          <p:nvPr/>
        </p:nvSpPr>
        <p:spPr>
          <a:xfrm>
            <a:off x="7680909" y="2108433"/>
            <a:ext cx="86995" cy="63500"/>
          </a:xfrm>
          <a:custGeom>
            <a:avLst/>
            <a:gdLst/>
            <a:ahLst/>
            <a:cxnLst/>
            <a:rect l="l" t="t" r="r" b="b"/>
            <a:pathLst>
              <a:path w="86995" h="63500">
                <a:moveTo>
                  <a:pt x="0" y="62932"/>
                </a:moveTo>
                <a:lnTo>
                  <a:pt x="86449" y="31464"/>
                </a:lnTo>
                <a:lnTo>
                  <a:pt x="0" y="0"/>
                </a:lnTo>
                <a:lnTo>
                  <a:pt x="0" y="62932"/>
                </a:lnTo>
                <a:close/>
              </a:path>
            </a:pathLst>
          </a:custGeom>
          <a:ln w="19049">
            <a:solidFill>
              <a:srgbClr val="666666"/>
            </a:solidFill>
          </a:ln>
        </p:spPr>
        <p:txBody>
          <a:bodyPr wrap="square" lIns="0" tIns="0" rIns="0" bIns="0" rtlCol="0"/>
          <a:lstStyle/>
          <a:p>
            <a:endParaRPr/>
          </a:p>
        </p:txBody>
      </p:sp>
      <p:sp>
        <p:nvSpPr>
          <p:cNvPr id="150" name="object 150"/>
          <p:cNvSpPr/>
          <p:nvPr/>
        </p:nvSpPr>
        <p:spPr>
          <a:xfrm>
            <a:off x="7566909" y="3011643"/>
            <a:ext cx="114300" cy="0"/>
          </a:xfrm>
          <a:custGeom>
            <a:avLst/>
            <a:gdLst/>
            <a:ahLst/>
            <a:cxnLst/>
            <a:rect l="l" t="t" r="r" b="b"/>
            <a:pathLst>
              <a:path w="114300">
                <a:moveTo>
                  <a:pt x="0" y="0"/>
                </a:moveTo>
                <a:lnTo>
                  <a:pt x="113999" y="0"/>
                </a:lnTo>
              </a:path>
            </a:pathLst>
          </a:custGeom>
          <a:ln w="19049">
            <a:solidFill>
              <a:srgbClr val="666666"/>
            </a:solidFill>
          </a:ln>
        </p:spPr>
        <p:txBody>
          <a:bodyPr wrap="square" lIns="0" tIns="0" rIns="0" bIns="0" rtlCol="0"/>
          <a:lstStyle/>
          <a:p>
            <a:endParaRPr/>
          </a:p>
        </p:txBody>
      </p:sp>
      <p:sp>
        <p:nvSpPr>
          <p:cNvPr id="151" name="object 151"/>
          <p:cNvSpPr/>
          <p:nvPr/>
        </p:nvSpPr>
        <p:spPr>
          <a:xfrm>
            <a:off x="7680909" y="2980169"/>
            <a:ext cx="86995" cy="63500"/>
          </a:xfrm>
          <a:custGeom>
            <a:avLst/>
            <a:gdLst/>
            <a:ahLst/>
            <a:cxnLst/>
            <a:rect l="l" t="t" r="r" b="b"/>
            <a:pathLst>
              <a:path w="86995" h="63500">
                <a:moveTo>
                  <a:pt x="0" y="62924"/>
                </a:moveTo>
                <a:lnTo>
                  <a:pt x="86449" y="31474"/>
                </a:lnTo>
                <a:lnTo>
                  <a:pt x="0" y="0"/>
                </a:lnTo>
                <a:lnTo>
                  <a:pt x="0" y="62924"/>
                </a:lnTo>
                <a:close/>
              </a:path>
            </a:pathLst>
          </a:custGeom>
          <a:ln w="19049">
            <a:solidFill>
              <a:srgbClr val="666666"/>
            </a:solidFill>
          </a:ln>
        </p:spPr>
        <p:txBody>
          <a:bodyPr wrap="square" lIns="0" tIns="0" rIns="0" bIns="0" rtlCol="0"/>
          <a:lstStyle/>
          <a:p>
            <a:endParaRPr/>
          </a:p>
        </p:txBody>
      </p:sp>
      <p:sp>
        <p:nvSpPr>
          <p:cNvPr id="152" name="object 152"/>
          <p:cNvSpPr/>
          <p:nvPr/>
        </p:nvSpPr>
        <p:spPr>
          <a:xfrm>
            <a:off x="5106764" y="3567617"/>
            <a:ext cx="220345" cy="631825"/>
          </a:xfrm>
          <a:custGeom>
            <a:avLst/>
            <a:gdLst/>
            <a:ahLst/>
            <a:cxnLst/>
            <a:rect l="l" t="t" r="r" b="b"/>
            <a:pathLst>
              <a:path w="220345" h="631825">
                <a:moveTo>
                  <a:pt x="0" y="0"/>
                </a:moveTo>
                <a:lnTo>
                  <a:pt x="219874" y="0"/>
                </a:lnTo>
                <a:lnTo>
                  <a:pt x="219874" y="631498"/>
                </a:lnTo>
                <a:lnTo>
                  <a:pt x="0" y="631498"/>
                </a:lnTo>
                <a:lnTo>
                  <a:pt x="0" y="0"/>
                </a:lnTo>
                <a:close/>
              </a:path>
            </a:pathLst>
          </a:custGeom>
          <a:solidFill>
            <a:srgbClr val="F4CCCC"/>
          </a:solidFill>
        </p:spPr>
        <p:txBody>
          <a:bodyPr wrap="square" lIns="0" tIns="0" rIns="0" bIns="0" rtlCol="0"/>
          <a:lstStyle/>
          <a:p>
            <a:endParaRPr/>
          </a:p>
        </p:txBody>
      </p:sp>
      <p:sp>
        <p:nvSpPr>
          <p:cNvPr id="153" name="object 153"/>
          <p:cNvSpPr/>
          <p:nvPr/>
        </p:nvSpPr>
        <p:spPr>
          <a:xfrm>
            <a:off x="5106764" y="3567617"/>
            <a:ext cx="220345" cy="631825"/>
          </a:xfrm>
          <a:custGeom>
            <a:avLst/>
            <a:gdLst/>
            <a:ahLst/>
            <a:cxnLst/>
            <a:rect l="l" t="t" r="r" b="b"/>
            <a:pathLst>
              <a:path w="220345" h="631825">
                <a:moveTo>
                  <a:pt x="0" y="0"/>
                </a:moveTo>
                <a:lnTo>
                  <a:pt x="219874" y="0"/>
                </a:lnTo>
                <a:lnTo>
                  <a:pt x="219874" y="631498"/>
                </a:lnTo>
                <a:lnTo>
                  <a:pt x="0" y="631498"/>
                </a:lnTo>
                <a:lnTo>
                  <a:pt x="0" y="0"/>
                </a:lnTo>
                <a:close/>
              </a:path>
            </a:pathLst>
          </a:custGeom>
          <a:ln w="9524">
            <a:solidFill>
              <a:srgbClr val="666666"/>
            </a:solidFill>
          </a:ln>
        </p:spPr>
        <p:txBody>
          <a:bodyPr wrap="square" lIns="0" tIns="0" rIns="0" bIns="0" rtlCol="0"/>
          <a:lstStyle/>
          <a:p>
            <a:endParaRPr/>
          </a:p>
        </p:txBody>
      </p:sp>
      <p:sp>
        <p:nvSpPr>
          <p:cNvPr id="154" name="object 154"/>
          <p:cNvSpPr/>
          <p:nvPr/>
        </p:nvSpPr>
        <p:spPr>
          <a:xfrm>
            <a:off x="5216689"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55" name="object 155"/>
          <p:cNvSpPr/>
          <p:nvPr/>
        </p:nvSpPr>
        <p:spPr>
          <a:xfrm>
            <a:off x="5185239" y="3354868"/>
            <a:ext cx="63500" cy="86995"/>
          </a:xfrm>
          <a:custGeom>
            <a:avLst/>
            <a:gdLst/>
            <a:ahLst/>
            <a:cxnLst/>
            <a:rect l="l" t="t" r="r" b="b"/>
            <a:pathLst>
              <a:path w="63500" h="86995">
                <a:moveTo>
                  <a:pt x="62924" y="86474"/>
                </a:moveTo>
                <a:lnTo>
                  <a:pt x="31449"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56" name="object 156"/>
          <p:cNvSpPr/>
          <p:nvPr/>
        </p:nvSpPr>
        <p:spPr>
          <a:xfrm>
            <a:off x="5554838"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57" name="object 157"/>
          <p:cNvSpPr/>
          <p:nvPr/>
        </p:nvSpPr>
        <p:spPr>
          <a:xfrm>
            <a:off x="5554838"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58" name="object 158"/>
          <p:cNvSpPr/>
          <p:nvPr/>
        </p:nvSpPr>
        <p:spPr>
          <a:xfrm>
            <a:off x="5664788"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59" name="object 159"/>
          <p:cNvSpPr/>
          <p:nvPr/>
        </p:nvSpPr>
        <p:spPr>
          <a:xfrm>
            <a:off x="5633313"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60" name="object 160"/>
          <p:cNvSpPr/>
          <p:nvPr/>
        </p:nvSpPr>
        <p:spPr>
          <a:xfrm>
            <a:off x="6002937"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61" name="object 161"/>
          <p:cNvSpPr/>
          <p:nvPr/>
        </p:nvSpPr>
        <p:spPr>
          <a:xfrm>
            <a:off x="6002937"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62" name="object 162"/>
          <p:cNvSpPr/>
          <p:nvPr/>
        </p:nvSpPr>
        <p:spPr>
          <a:xfrm>
            <a:off x="6112887"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63" name="object 163"/>
          <p:cNvSpPr/>
          <p:nvPr/>
        </p:nvSpPr>
        <p:spPr>
          <a:xfrm>
            <a:off x="6081412"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64" name="object 164"/>
          <p:cNvSpPr/>
          <p:nvPr/>
        </p:nvSpPr>
        <p:spPr>
          <a:xfrm>
            <a:off x="6451012"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65" name="object 165"/>
          <p:cNvSpPr/>
          <p:nvPr/>
        </p:nvSpPr>
        <p:spPr>
          <a:xfrm>
            <a:off x="6451012"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66" name="object 166"/>
          <p:cNvSpPr/>
          <p:nvPr/>
        </p:nvSpPr>
        <p:spPr>
          <a:xfrm>
            <a:off x="6560961"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67" name="object 167"/>
          <p:cNvSpPr/>
          <p:nvPr/>
        </p:nvSpPr>
        <p:spPr>
          <a:xfrm>
            <a:off x="6529486"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68" name="object 168"/>
          <p:cNvSpPr/>
          <p:nvPr/>
        </p:nvSpPr>
        <p:spPr>
          <a:xfrm>
            <a:off x="6899085"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69" name="object 169"/>
          <p:cNvSpPr/>
          <p:nvPr/>
        </p:nvSpPr>
        <p:spPr>
          <a:xfrm>
            <a:off x="6899085"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70" name="object 170"/>
          <p:cNvSpPr/>
          <p:nvPr/>
        </p:nvSpPr>
        <p:spPr>
          <a:xfrm>
            <a:off x="7009035"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71" name="object 171"/>
          <p:cNvSpPr/>
          <p:nvPr/>
        </p:nvSpPr>
        <p:spPr>
          <a:xfrm>
            <a:off x="6977560"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72" name="object 172"/>
          <p:cNvSpPr/>
          <p:nvPr/>
        </p:nvSpPr>
        <p:spPr>
          <a:xfrm>
            <a:off x="7347160"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73" name="object 173"/>
          <p:cNvSpPr/>
          <p:nvPr/>
        </p:nvSpPr>
        <p:spPr>
          <a:xfrm>
            <a:off x="7347160"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74" name="object 174"/>
          <p:cNvSpPr/>
          <p:nvPr/>
        </p:nvSpPr>
        <p:spPr>
          <a:xfrm>
            <a:off x="7457109"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75" name="object 175"/>
          <p:cNvSpPr/>
          <p:nvPr/>
        </p:nvSpPr>
        <p:spPr>
          <a:xfrm>
            <a:off x="7425635"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76" name="object 176"/>
          <p:cNvSpPr/>
          <p:nvPr/>
        </p:nvSpPr>
        <p:spPr>
          <a:xfrm>
            <a:off x="7795234"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solidFill>
            <a:srgbClr val="F4CCCC"/>
          </a:solidFill>
        </p:spPr>
        <p:txBody>
          <a:bodyPr wrap="square" lIns="0" tIns="0" rIns="0" bIns="0" rtlCol="0"/>
          <a:lstStyle/>
          <a:p>
            <a:endParaRPr/>
          </a:p>
        </p:txBody>
      </p:sp>
      <p:sp>
        <p:nvSpPr>
          <p:cNvPr id="177" name="object 177"/>
          <p:cNvSpPr/>
          <p:nvPr/>
        </p:nvSpPr>
        <p:spPr>
          <a:xfrm>
            <a:off x="7795234" y="3567617"/>
            <a:ext cx="220345" cy="631825"/>
          </a:xfrm>
          <a:custGeom>
            <a:avLst/>
            <a:gdLst/>
            <a:ahLst/>
            <a:cxnLst/>
            <a:rect l="l" t="t" r="r" b="b"/>
            <a:pathLst>
              <a:path w="220345" h="631825">
                <a:moveTo>
                  <a:pt x="0" y="0"/>
                </a:moveTo>
                <a:lnTo>
                  <a:pt x="219899" y="0"/>
                </a:lnTo>
                <a:lnTo>
                  <a:pt x="219899" y="631498"/>
                </a:lnTo>
                <a:lnTo>
                  <a:pt x="0" y="631498"/>
                </a:lnTo>
                <a:lnTo>
                  <a:pt x="0" y="0"/>
                </a:lnTo>
                <a:close/>
              </a:path>
            </a:pathLst>
          </a:custGeom>
          <a:ln w="9524">
            <a:solidFill>
              <a:srgbClr val="666666"/>
            </a:solidFill>
          </a:ln>
        </p:spPr>
        <p:txBody>
          <a:bodyPr wrap="square" lIns="0" tIns="0" rIns="0" bIns="0" rtlCol="0"/>
          <a:lstStyle/>
          <a:p>
            <a:endParaRPr/>
          </a:p>
        </p:txBody>
      </p:sp>
      <p:sp>
        <p:nvSpPr>
          <p:cNvPr id="178" name="object 178"/>
          <p:cNvSpPr/>
          <p:nvPr/>
        </p:nvSpPr>
        <p:spPr>
          <a:xfrm>
            <a:off x="7905184" y="3441343"/>
            <a:ext cx="0" cy="126364"/>
          </a:xfrm>
          <a:custGeom>
            <a:avLst/>
            <a:gdLst/>
            <a:ahLst/>
            <a:cxnLst/>
            <a:rect l="l" t="t" r="r" b="b"/>
            <a:pathLst>
              <a:path h="126364">
                <a:moveTo>
                  <a:pt x="0" y="126274"/>
                </a:moveTo>
                <a:lnTo>
                  <a:pt x="0" y="0"/>
                </a:lnTo>
              </a:path>
            </a:pathLst>
          </a:custGeom>
          <a:ln w="19049">
            <a:solidFill>
              <a:srgbClr val="666666"/>
            </a:solidFill>
          </a:ln>
        </p:spPr>
        <p:txBody>
          <a:bodyPr wrap="square" lIns="0" tIns="0" rIns="0" bIns="0" rtlCol="0"/>
          <a:lstStyle/>
          <a:p>
            <a:endParaRPr/>
          </a:p>
        </p:txBody>
      </p:sp>
      <p:sp>
        <p:nvSpPr>
          <p:cNvPr id="179" name="object 179"/>
          <p:cNvSpPr/>
          <p:nvPr/>
        </p:nvSpPr>
        <p:spPr>
          <a:xfrm>
            <a:off x="7873709" y="3354868"/>
            <a:ext cx="63500" cy="86995"/>
          </a:xfrm>
          <a:custGeom>
            <a:avLst/>
            <a:gdLst/>
            <a:ahLst/>
            <a:cxnLst/>
            <a:rect l="l" t="t" r="r" b="b"/>
            <a:pathLst>
              <a:path w="63500" h="86995">
                <a:moveTo>
                  <a:pt x="62924" y="86474"/>
                </a:moveTo>
                <a:lnTo>
                  <a:pt x="31474" y="0"/>
                </a:lnTo>
                <a:lnTo>
                  <a:pt x="0" y="86474"/>
                </a:lnTo>
                <a:lnTo>
                  <a:pt x="62924" y="86474"/>
                </a:lnTo>
                <a:close/>
              </a:path>
            </a:pathLst>
          </a:custGeom>
          <a:ln w="19049">
            <a:solidFill>
              <a:srgbClr val="666666"/>
            </a:solidFill>
          </a:ln>
        </p:spPr>
        <p:txBody>
          <a:bodyPr wrap="square" lIns="0" tIns="0" rIns="0" bIns="0" rtlCol="0"/>
          <a:lstStyle/>
          <a:p>
            <a:endParaRPr/>
          </a:p>
        </p:txBody>
      </p:sp>
      <p:sp>
        <p:nvSpPr>
          <p:cNvPr id="180" name="object 180"/>
          <p:cNvSpPr/>
          <p:nvPr/>
        </p:nvSpPr>
        <p:spPr>
          <a:xfrm>
            <a:off x="5106739"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81" name="object 181"/>
          <p:cNvSpPr/>
          <p:nvPr/>
        </p:nvSpPr>
        <p:spPr>
          <a:xfrm>
            <a:off x="5106739"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82" name="object 182"/>
          <p:cNvSpPr/>
          <p:nvPr/>
        </p:nvSpPr>
        <p:spPr>
          <a:xfrm>
            <a:off x="5554813"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83" name="object 183"/>
          <p:cNvSpPr/>
          <p:nvPr/>
        </p:nvSpPr>
        <p:spPr>
          <a:xfrm>
            <a:off x="5554813"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84" name="object 184"/>
          <p:cNvSpPr/>
          <p:nvPr/>
        </p:nvSpPr>
        <p:spPr>
          <a:xfrm>
            <a:off x="6002913"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85" name="object 185"/>
          <p:cNvSpPr/>
          <p:nvPr/>
        </p:nvSpPr>
        <p:spPr>
          <a:xfrm>
            <a:off x="6002913"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86" name="object 186"/>
          <p:cNvSpPr/>
          <p:nvPr/>
        </p:nvSpPr>
        <p:spPr>
          <a:xfrm>
            <a:off x="6450986"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87" name="object 187"/>
          <p:cNvSpPr/>
          <p:nvPr/>
        </p:nvSpPr>
        <p:spPr>
          <a:xfrm>
            <a:off x="6450986"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88" name="object 188"/>
          <p:cNvSpPr/>
          <p:nvPr/>
        </p:nvSpPr>
        <p:spPr>
          <a:xfrm>
            <a:off x="6899061"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89" name="object 189"/>
          <p:cNvSpPr/>
          <p:nvPr/>
        </p:nvSpPr>
        <p:spPr>
          <a:xfrm>
            <a:off x="6899061"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90" name="object 190"/>
          <p:cNvSpPr/>
          <p:nvPr/>
        </p:nvSpPr>
        <p:spPr>
          <a:xfrm>
            <a:off x="7347135"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91" name="object 191"/>
          <p:cNvSpPr/>
          <p:nvPr/>
        </p:nvSpPr>
        <p:spPr>
          <a:xfrm>
            <a:off x="7347135"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92" name="object 192"/>
          <p:cNvSpPr/>
          <p:nvPr/>
        </p:nvSpPr>
        <p:spPr>
          <a:xfrm>
            <a:off x="7795209"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solidFill>
            <a:srgbClr val="C8DAF7"/>
          </a:solidFill>
        </p:spPr>
        <p:txBody>
          <a:bodyPr wrap="square" lIns="0" tIns="0" rIns="0" bIns="0" rtlCol="0"/>
          <a:lstStyle/>
          <a:p>
            <a:endParaRPr/>
          </a:p>
        </p:txBody>
      </p:sp>
      <p:sp>
        <p:nvSpPr>
          <p:cNvPr id="193" name="object 193"/>
          <p:cNvSpPr/>
          <p:nvPr/>
        </p:nvSpPr>
        <p:spPr>
          <a:xfrm>
            <a:off x="7795209" y="80674"/>
            <a:ext cx="220345" cy="631825"/>
          </a:xfrm>
          <a:custGeom>
            <a:avLst/>
            <a:gdLst/>
            <a:ahLst/>
            <a:cxnLst/>
            <a:rect l="l" t="t" r="r" b="b"/>
            <a:pathLst>
              <a:path w="220345" h="631825">
                <a:moveTo>
                  <a:pt x="0" y="0"/>
                </a:moveTo>
                <a:lnTo>
                  <a:pt x="219899" y="0"/>
                </a:lnTo>
                <a:lnTo>
                  <a:pt x="219899" y="631499"/>
                </a:lnTo>
                <a:lnTo>
                  <a:pt x="0" y="631499"/>
                </a:lnTo>
                <a:lnTo>
                  <a:pt x="0" y="0"/>
                </a:lnTo>
                <a:close/>
              </a:path>
            </a:pathLst>
          </a:custGeom>
          <a:ln w="9524">
            <a:solidFill>
              <a:srgbClr val="666666"/>
            </a:solidFill>
          </a:ln>
        </p:spPr>
        <p:txBody>
          <a:bodyPr wrap="square" lIns="0" tIns="0" rIns="0" bIns="0" rtlCol="0"/>
          <a:lstStyle/>
          <a:p>
            <a:endParaRPr/>
          </a:p>
        </p:txBody>
      </p:sp>
      <p:sp>
        <p:nvSpPr>
          <p:cNvPr id="194" name="object 194"/>
          <p:cNvSpPr/>
          <p:nvPr/>
        </p:nvSpPr>
        <p:spPr>
          <a:xfrm>
            <a:off x="5216714"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195" name="object 195"/>
          <p:cNvSpPr/>
          <p:nvPr/>
        </p:nvSpPr>
        <p:spPr>
          <a:xfrm>
            <a:off x="5185239" y="739656"/>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96" name="object 196"/>
          <p:cNvSpPr/>
          <p:nvPr/>
        </p:nvSpPr>
        <p:spPr>
          <a:xfrm>
            <a:off x="5664788"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197" name="object 197"/>
          <p:cNvSpPr/>
          <p:nvPr/>
        </p:nvSpPr>
        <p:spPr>
          <a:xfrm>
            <a:off x="5633313" y="739656"/>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666666"/>
            </a:solidFill>
          </a:ln>
        </p:spPr>
        <p:txBody>
          <a:bodyPr wrap="square" lIns="0" tIns="0" rIns="0" bIns="0" rtlCol="0"/>
          <a:lstStyle/>
          <a:p>
            <a:endParaRPr/>
          </a:p>
        </p:txBody>
      </p:sp>
      <p:sp>
        <p:nvSpPr>
          <p:cNvPr id="198" name="object 198"/>
          <p:cNvSpPr/>
          <p:nvPr/>
        </p:nvSpPr>
        <p:spPr>
          <a:xfrm>
            <a:off x="6112887"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199" name="object 199"/>
          <p:cNvSpPr/>
          <p:nvPr/>
        </p:nvSpPr>
        <p:spPr>
          <a:xfrm>
            <a:off x="6081412" y="739656"/>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200" name="object 200"/>
          <p:cNvSpPr/>
          <p:nvPr/>
        </p:nvSpPr>
        <p:spPr>
          <a:xfrm>
            <a:off x="6560961"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201" name="object 201"/>
          <p:cNvSpPr/>
          <p:nvPr/>
        </p:nvSpPr>
        <p:spPr>
          <a:xfrm>
            <a:off x="6529486" y="739656"/>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202" name="object 202"/>
          <p:cNvSpPr/>
          <p:nvPr/>
        </p:nvSpPr>
        <p:spPr>
          <a:xfrm>
            <a:off x="7009035"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203" name="object 203"/>
          <p:cNvSpPr/>
          <p:nvPr/>
        </p:nvSpPr>
        <p:spPr>
          <a:xfrm>
            <a:off x="6977560" y="739656"/>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204" name="object 204"/>
          <p:cNvSpPr/>
          <p:nvPr/>
        </p:nvSpPr>
        <p:spPr>
          <a:xfrm>
            <a:off x="7457109"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205" name="object 205"/>
          <p:cNvSpPr/>
          <p:nvPr/>
        </p:nvSpPr>
        <p:spPr>
          <a:xfrm>
            <a:off x="7425635" y="739656"/>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206" name="object 206"/>
          <p:cNvSpPr/>
          <p:nvPr/>
        </p:nvSpPr>
        <p:spPr>
          <a:xfrm>
            <a:off x="7905184" y="826105"/>
            <a:ext cx="0" cy="126364"/>
          </a:xfrm>
          <a:custGeom>
            <a:avLst/>
            <a:gdLst/>
            <a:ahLst/>
            <a:cxnLst/>
            <a:rect l="l" t="t" r="r" b="b"/>
            <a:pathLst>
              <a:path h="126365">
                <a:moveTo>
                  <a:pt x="0" y="126299"/>
                </a:moveTo>
                <a:lnTo>
                  <a:pt x="0" y="0"/>
                </a:lnTo>
              </a:path>
            </a:pathLst>
          </a:custGeom>
          <a:ln w="19049">
            <a:solidFill>
              <a:srgbClr val="666666"/>
            </a:solidFill>
          </a:ln>
        </p:spPr>
        <p:txBody>
          <a:bodyPr wrap="square" lIns="0" tIns="0" rIns="0" bIns="0" rtlCol="0"/>
          <a:lstStyle/>
          <a:p>
            <a:endParaRPr/>
          </a:p>
        </p:txBody>
      </p:sp>
      <p:sp>
        <p:nvSpPr>
          <p:cNvPr id="207" name="object 207"/>
          <p:cNvSpPr/>
          <p:nvPr/>
        </p:nvSpPr>
        <p:spPr>
          <a:xfrm>
            <a:off x="7873709" y="739656"/>
            <a:ext cx="63500" cy="86995"/>
          </a:xfrm>
          <a:custGeom>
            <a:avLst/>
            <a:gdLst/>
            <a:ahLst/>
            <a:cxnLst/>
            <a:rect l="l" t="t" r="r" b="b"/>
            <a:pathLst>
              <a:path w="63500" h="86994">
                <a:moveTo>
                  <a:pt x="62949" y="86449"/>
                </a:moveTo>
                <a:lnTo>
                  <a:pt x="31474" y="0"/>
                </a:lnTo>
                <a:lnTo>
                  <a:pt x="0" y="86449"/>
                </a:lnTo>
                <a:lnTo>
                  <a:pt x="62949" y="86449"/>
                </a:lnTo>
                <a:close/>
              </a:path>
            </a:pathLst>
          </a:custGeom>
          <a:ln w="19049">
            <a:solidFill>
              <a:srgbClr val="666666"/>
            </a:solidFill>
          </a:ln>
        </p:spPr>
        <p:txBody>
          <a:bodyPr wrap="square" lIns="0" tIns="0" rIns="0" bIns="0" rtlCol="0"/>
          <a:lstStyle/>
          <a:p>
            <a:endParaRPr/>
          </a:p>
        </p:txBody>
      </p:sp>
      <p:sp>
        <p:nvSpPr>
          <p:cNvPr id="208" name="object 208"/>
          <p:cNvSpPr/>
          <p:nvPr/>
        </p:nvSpPr>
        <p:spPr>
          <a:xfrm>
            <a:off x="5216614" y="4310466"/>
            <a:ext cx="2574290" cy="0"/>
          </a:xfrm>
          <a:custGeom>
            <a:avLst/>
            <a:gdLst/>
            <a:ahLst/>
            <a:cxnLst/>
            <a:rect l="l" t="t" r="r" b="b"/>
            <a:pathLst>
              <a:path w="2574290">
                <a:moveTo>
                  <a:pt x="0" y="0"/>
                </a:moveTo>
                <a:lnTo>
                  <a:pt x="2574294" y="0"/>
                </a:lnTo>
              </a:path>
            </a:pathLst>
          </a:custGeom>
          <a:ln w="19049">
            <a:solidFill>
              <a:srgbClr val="666666"/>
            </a:solidFill>
          </a:ln>
        </p:spPr>
        <p:txBody>
          <a:bodyPr wrap="square" lIns="0" tIns="0" rIns="0" bIns="0" rtlCol="0"/>
          <a:lstStyle/>
          <a:p>
            <a:endParaRPr/>
          </a:p>
        </p:txBody>
      </p:sp>
      <p:sp>
        <p:nvSpPr>
          <p:cNvPr id="209" name="object 209"/>
          <p:cNvSpPr/>
          <p:nvPr/>
        </p:nvSpPr>
        <p:spPr>
          <a:xfrm>
            <a:off x="7790908" y="4279016"/>
            <a:ext cx="86995" cy="63500"/>
          </a:xfrm>
          <a:custGeom>
            <a:avLst/>
            <a:gdLst/>
            <a:ahLst/>
            <a:cxnLst/>
            <a:rect l="l" t="t" r="r" b="b"/>
            <a:pathLst>
              <a:path w="86995" h="63500">
                <a:moveTo>
                  <a:pt x="0" y="62924"/>
                </a:moveTo>
                <a:lnTo>
                  <a:pt x="86449" y="31449"/>
                </a:lnTo>
                <a:lnTo>
                  <a:pt x="0" y="0"/>
                </a:lnTo>
                <a:lnTo>
                  <a:pt x="0" y="62924"/>
                </a:lnTo>
                <a:close/>
              </a:path>
            </a:pathLst>
          </a:custGeom>
          <a:ln w="19049">
            <a:solidFill>
              <a:srgbClr val="666666"/>
            </a:solidFill>
          </a:ln>
        </p:spPr>
        <p:txBody>
          <a:bodyPr wrap="square" lIns="0" tIns="0" rIns="0" bIns="0" rtlCol="0"/>
          <a:lstStyle/>
          <a:p>
            <a:endParaRPr/>
          </a:p>
        </p:txBody>
      </p:sp>
      <p:sp>
        <p:nvSpPr>
          <p:cNvPr id="210" name="object 210"/>
          <p:cNvSpPr/>
          <p:nvPr/>
        </p:nvSpPr>
        <p:spPr>
          <a:xfrm>
            <a:off x="4768590" y="212931"/>
            <a:ext cx="0" cy="4005579"/>
          </a:xfrm>
          <a:custGeom>
            <a:avLst/>
            <a:gdLst/>
            <a:ahLst/>
            <a:cxnLst/>
            <a:rect l="l" t="t" r="r" b="b"/>
            <a:pathLst>
              <a:path h="4005579">
                <a:moveTo>
                  <a:pt x="0" y="4005284"/>
                </a:moveTo>
                <a:lnTo>
                  <a:pt x="0" y="0"/>
                </a:lnTo>
              </a:path>
            </a:pathLst>
          </a:custGeom>
          <a:ln w="19049">
            <a:solidFill>
              <a:srgbClr val="666666"/>
            </a:solidFill>
          </a:ln>
        </p:spPr>
        <p:txBody>
          <a:bodyPr wrap="square" lIns="0" tIns="0" rIns="0" bIns="0" rtlCol="0"/>
          <a:lstStyle/>
          <a:p>
            <a:endParaRPr/>
          </a:p>
        </p:txBody>
      </p:sp>
      <p:sp>
        <p:nvSpPr>
          <p:cNvPr id="211" name="object 211"/>
          <p:cNvSpPr/>
          <p:nvPr/>
        </p:nvSpPr>
        <p:spPr>
          <a:xfrm>
            <a:off x="4737115" y="126481"/>
            <a:ext cx="63500" cy="86995"/>
          </a:xfrm>
          <a:custGeom>
            <a:avLst/>
            <a:gdLst/>
            <a:ahLst/>
            <a:cxnLst/>
            <a:rect l="l" t="t" r="r" b="b"/>
            <a:pathLst>
              <a:path w="63500" h="86995">
                <a:moveTo>
                  <a:pt x="62949" y="86450"/>
                </a:moveTo>
                <a:lnTo>
                  <a:pt x="0" y="86450"/>
                </a:lnTo>
                <a:lnTo>
                  <a:pt x="31474" y="0"/>
                </a:lnTo>
                <a:lnTo>
                  <a:pt x="62949" y="86450"/>
                </a:lnTo>
                <a:close/>
              </a:path>
            </a:pathLst>
          </a:custGeom>
          <a:solidFill>
            <a:srgbClr val="666666"/>
          </a:solidFill>
        </p:spPr>
        <p:txBody>
          <a:bodyPr wrap="square" lIns="0" tIns="0" rIns="0" bIns="0" rtlCol="0"/>
          <a:lstStyle/>
          <a:p>
            <a:endParaRPr/>
          </a:p>
        </p:txBody>
      </p:sp>
      <p:sp>
        <p:nvSpPr>
          <p:cNvPr id="212" name="object 212"/>
          <p:cNvSpPr/>
          <p:nvPr/>
        </p:nvSpPr>
        <p:spPr>
          <a:xfrm>
            <a:off x="4737115" y="126481"/>
            <a:ext cx="63500" cy="86995"/>
          </a:xfrm>
          <a:custGeom>
            <a:avLst/>
            <a:gdLst/>
            <a:ahLst/>
            <a:cxnLst/>
            <a:rect l="l" t="t" r="r" b="b"/>
            <a:pathLst>
              <a:path w="63500" h="86995">
                <a:moveTo>
                  <a:pt x="62949" y="86450"/>
                </a:moveTo>
                <a:lnTo>
                  <a:pt x="31474" y="0"/>
                </a:lnTo>
                <a:lnTo>
                  <a:pt x="0" y="86450"/>
                </a:lnTo>
                <a:lnTo>
                  <a:pt x="62949" y="86450"/>
                </a:lnTo>
                <a:close/>
              </a:path>
            </a:pathLst>
          </a:custGeom>
          <a:ln w="19049">
            <a:solidFill>
              <a:srgbClr val="666666"/>
            </a:solidFill>
          </a:ln>
        </p:spPr>
        <p:txBody>
          <a:bodyPr wrap="square" lIns="0" tIns="0" rIns="0" bIns="0" rtlCol="0"/>
          <a:lstStyle/>
          <a:p>
            <a:endParaRPr/>
          </a:p>
        </p:txBody>
      </p:sp>
      <p:sp>
        <p:nvSpPr>
          <p:cNvPr id="213" name="object 213"/>
          <p:cNvSpPr txBox="1"/>
          <p:nvPr/>
        </p:nvSpPr>
        <p:spPr>
          <a:xfrm>
            <a:off x="4251824" y="3646232"/>
            <a:ext cx="470534" cy="224790"/>
          </a:xfrm>
          <a:prstGeom prst="rect">
            <a:avLst/>
          </a:prstGeom>
        </p:spPr>
        <p:txBody>
          <a:bodyPr vert="horz" wrap="square" lIns="0" tIns="0" rIns="0" bIns="0" rtlCol="0">
            <a:spAutoFit/>
          </a:bodyPr>
          <a:lstStyle/>
          <a:p>
            <a:pPr marL="12700">
              <a:lnSpc>
                <a:spcPct val="100000"/>
              </a:lnSpc>
            </a:pPr>
            <a:r>
              <a:rPr sz="1400" spc="-5" dirty="0">
                <a:latin typeface="Arial"/>
                <a:cs typeface="Arial"/>
              </a:rPr>
              <a:t>depth</a:t>
            </a:r>
            <a:endParaRPr sz="1400">
              <a:latin typeface="Arial"/>
              <a:cs typeface="Arial"/>
            </a:endParaRPr>
          </a:p>
        </p:txBody>
      </p:sp>
      <p:sp>
        <p:nvSpPr>
          <p:cNvPr id="214" name="object 214"/>
          <p:cNvSpPr/>
          <p:nvPr/>
        </p:nvSpPr>
        <p:spPr>
          <a:xfrm>
            <a:off x="657876" y="665793"/>
            <a:ext cx="2226518" cy="650828"/>
          </a:xfrm>
          <a:prstGeom prst="rect">
            <a:avLst/>
          </a:prstGeom>
          <a:blipFill>
            <a:blip r:embed="rId2" cstate="print"/>
            <a:stretch>
              <a:fillRect/>
            </a:stretch>
          </a:blipFill>
        </p:spPr>
        <p:txBody>
          <a:bodyPr wrap="square" lIns="0" tIns="0" rIns="0" bIns="0" rtlCol="0"/>
          <a:lstStyle/>
          <a:p>
            <a:endParaRPr/>
          </a:p>
        </p:txBody>
      </p:sp>
      <p:sp>
        <p:nvSpPr>
          <p:cNvPr id="215" name="object 215"/>
          <p:cNvSpPr txBox="1">
            <a:spLocks noGrp="1"/>
          </p:cNvSpPr>
          <p:nvPr>
            <p:ph type="title"/>
          </p:nvPr>
        </p:nvSpPr>
        <p:spPr>
          <a:prstGeom prst="rect">
            <a:avLst/>
          </a:prstGeom>
        </p:spPr>
        <p:txBody>
          <a:bodyPr vert="horz" wrap="square" lIns="0" tIns="0" rIns="0" bIns="0" rtlCol="0">
            <a:spAutoFit/>
          </a:bodyPr>
          <a:lstStyle/>
          <a:p>
            <a:pPr marL="72390">
              <a:lnSpc>
                <a:spcPct val="100000"/>
              </a:lnSpc>
            </a:pPr>
            <a:r>
              <a:rPr sz="2400" spc="-5" dirty="0"/>
              <a:t>RNN:</a:t>
            </a:r>
            <a:endParaRPr sz="2400"/>
          </a:p>
        </p:txBody>
      </p:sp>
      <p:sp>
        <p:nvSpPr>
          <p:cNvPr id="216" name="object 216"/>
          <p:cNvSpPr/>
          <p:nvPr/>
        </p:nvSpPr>
        <p:spPr>
          <a:xfrm>
            <a:off x="657866" y="1401324"/>
            <a:ext cx="659393" cy="256906"/>
          </a:xfrm>
          <a:prstGeom prst="rect">
            <a:avLst/>
          </a:prstGeom>
          <a:blipFill>
            <a:blip r:embed="rId3" cstate="print"/>
            <a:stretch>
              <a:fillRect/>
            </a:stretch>
          </a:blipFill>
        </p:spPr>
        <p:txBody>
          <a:bodyPr wrap="square" lIns="0" tIns="0" rIns="0" bIns="0" rtlCol="0"/>
          <a:lstStyle/>
          <a:p>
            <a:endParaRPr/>
          </a:p>
        </p:txBody>
      </p:sp>
      <p:sp>
        <p:nvSpPr>
          <p:cNvPr id="217" name="object 217"/>
          <p:cNvSpPr/>
          <p:nvPr/>
        </p:nvSpPr>
        <p:spPr>
          <a:xfrm>
            <a:off x="876505" y="665793"/>
            <a:ext cx="2008505" cy="731520"/>
          </a:xfrm>
          <a:custGeom>
            <a:avLst/>
            <a:gdLst/>
            <a:ahLst/>
            <a:cxnLst/>
            <a:rect l="l" t="t" r="r" b="b"/>
            <a:pathLst>
              <a:path w="2008505" h="731519">
                <a:moveTo>
                  <a:pt x="0" y="0"/>
                </a:moveTo>
                <a:lnTo>
                  <a:pt x="2007888" y="0"/>
                </a:lnTo>
                <a:lnTo>
                  <a:pt x="2007888" y="731098"/>
                </a:lnTo>
                <a:lnTo>
                  <a:pt x="0" y="731098"/>
                </a:lnTo>
                <a:lnTo>
                  <a:pt x="0" y="0"/>
                </a:lnTo>
                <a:close/>
              </a:path>
            </a:pathLst>
          </a:custGeom>
          <a:ln w="19049">
            <a:solidFill>
              <a:srgbClr val="000000"/>
            </a:solidFill>
          </a:ln>
        </p:spPr>
        <p:txBody>
          <a:bodyPr wrap="square" lIns="0" tIns="0" rIns="0" bIns="0" rtlCol="0"/>
          <a:lstStyle/>
          <a:p>
            <a:endParaRPr/>
          </a:p>
        </p:txBody>
      </p:sp>
      <p:sp>
        <p:nvSpPr>
          <p:cNvPr id="218" name="object 218"/>
          <p:cNvSpPr/>
          <p:nvPr/>
        </p:nvSpPr>
        <p:spPr>
          <a:xfrm>
            <a:off x="1869081" y="1418452"/>
            <a:ext cx="325414" cy="222652"/>
          </a:xfrm>
          <a:prstGeom prst="rect">
            <a:avLst/>
          </a:prstGeom>
          <a:blipFill>
            <a:blip r:embed="rId4" cstate="print"/>
            <a:stretch>
              <a:fillRect/>
            </a:stretch>
          </a:blipFill>
        </p:spPr>
        <p:txBody>
          <a:bodyPr wrap="square" lIns="0" tIns="0" rIns="0" bIns="0" rtlCol="0"/>
          <a:lstStyle/>
          <a:p>
            <a:endParaRPr/>
          </a:p>
        </p:txBody>
      </p:sp>
      <p:sp>
        <p:nvSpPr>
          <p:cNvPr id="219" name="object 219"/>
          <p:cNvSpPr/>
          <p:nvPr/>
        </p:nvSpPr>
        <p:spPr>
          <a:xfrm>
            <a:off x="2222660" y="1401324"/>
            <a:ext cx="753583" cy="256906"/>
          </a:xfrm>
          <a:prstGeom prst="rect">
            <a:avLst/>
          </a:prstGeom>
          <a:blipFill>
            <a:blip r:embed="rId5" cstate="print"/>
            <a:stretch>
              <a:fillRect/>
            </a:stretch>
          </a:blipFill>
        </p:spPr>
        <p:txBody>
          <a:bodyPr wrap="square" lIns="0" tIns="0" rIns="0" bIns="0" rtlCol="0"/>
          <a:lstStyle/>
          <a:p>
            <a:endParaRPr/>
          </a:p>
        </p:txBody>
      </p:sp>
      <p:sp>
        <p:nvSpPr>
          <p:cNvPr id="220" name="object 220"/>
          <p:cNvSpPr txBox="1"/>
          <p:nvPr/>
        </p:nvSpPr>
        <p:spPr>
          <a:xfrm>
            <a:off x="196974" y="1868419"/>
            <a:ext cx="922655" cy="375920"/>
          </a:xfrm>
          <a:prstGeom prst="rect">
            <a:avLst/>
          </a:prstGeom>
        </p:spPr>
        <p:txBody>
          <a:bodyPr vert="horz" wrap="square" lIns="0" tIns="0" rIns="0" bIns="0" rtlCol="0">
            <a:spAutoFit/>
          </a:bodyPr>
          <a:lstStyle/>
          <a:p>
            <a:pPr marL="12700">
              <a:lnSpc>
                <a:spcPct val="100000"/>
              </a:lnSpc>
            </a:pPr>
            <a:r>
              <a:rPr sz="2400" spc="-5" dirty="0">
                <a:latin typeface="Arial"/>
                <a:cs typeface="Arial"/>
              </a:rPr>
              <a:t>LSTM:</a:t>
            </a:r>
            <a:endParaRPr sz="2400">
              <a:latin typeface="Arial"/>
              <a:cs typeface="Arial"/>
            </a:endParaRPr>
          </a:p>
        </p:txBody>
      </p:sp>
      <p:sp>
        <p:nvSpPr>
          <p:cNvPr id="221" name="object 221"/>
          <p:cNvSpPr/>
          <p:nvPr/>
        </p:nvSpPr>
        <p:spPr>
          <a:xfrm>
            <a:off x="726923" y="2391345"/>
            <a:ext cx="2933694" cy="1142997"/>
          </a:xfrm>
          <a:prstGeom prst="rect">
            <a:avLst/>
          </a:prstGeom>
          <a:blipFill>
            <a:blip r:embed="rId6" cstate="print"/>
            <a:stretch>
              <a:fillRect/>
            </a:stretch>
          </a:blipFill>
        </p:spPr>
        <p:txBody>
          <a:bodyPr wrap="square" lIns="0" tIns="0" rIns="0" bIns="0" rtlCol="0"/>
          <a:lstStyle/>
          <a:p>
            <a:endParaRPr/>
          </a:p>
        </p:txBody>
      </p:sp>
      <p:sp>
        <p:nvSpPr>
          <p:cNvPr id="222" name="object 222"/>
          <p:cNvSpPr/>
          <p:nvPr/>
        </p:nvSpPr>
        <p:spPr>
          <a:xfrm>
            <a:off x="1030872" y="3542267"/>
            <a:ext cx="2181220" cy="733423"/>
          </a:xfrm>
          <a:prstGeom prst="rect">
            <a:avLst/>
          </a:prstGeom>
          <a:blipFill>
            <a:blip r:embed="rId7" cstate="print"/>
            <a:stretch>
              <a:fillRect/>
            </a:stretch>
          </a:blipFill>
        </p:spPr>
        <p:txBody>
          <a:bodyPr wrap="square" lIns="0" tIns="0" rIns="0" bIns="0" rtlCol="0"/>
          <a:lstStyle/>
          <a:p>
            <a:endParaRPr/>
          </a:p>
        </p:txBody>
      </p:sp>
      <p:sp>
        <p:nvSpPr>
          <p:cNvPr id="223" name="object 223"/>
          <p:cNvSpPr/>
          <p:nvPr/>
        </p:nvSpPr>
        <p:spPr>
          <a:xfrm>
            <a:off x="2404957" y="2073583"/>
            <a:ext cx="361949" cy="247649"/>
          </a:xfrm>
          <a:prstGeom prst="rect">
            <a:avLst/>
          </a:prstGeom>
          <a:blipFill>
            <a:blip r:embed="rId4" cstate="print"/>
            <a:stretch>
              <a:fillRect/>
            </a:stretch>
          </a:blipFill>
        </p:spPr>
        <p:txBody>
          <a:bodyPr wrap="square" lIns="0" tIns="0" rIns="0" bIns="0" rtlCol="0"/>
          <a:lstStyle/>
          <a:p>
            <a:endParaRPr/>
          </a:p>
        </p:txBody>
      </p:sp>
      <p:sp>
        <p:nvSpPr>
          <p:cNvPr id="224" name="object 224"/>
          <p:cNvSpPr/>
          <p:nvPr/>
        </p:nvSpPr>
        <p:spPr>
          <a:xfrm>
            <a:off x="2839994" y="2073595"/>
            <a:ext cx="942973" cy="266699"/>
          </a:xfrm>
          <a:prstGeom prst="rect">
            <a:avLst/>
          </a:prstGeom>
          <a:blipFill>
            <a:blip r:embed="rId8" cstate="print"/>
            <a:stretch>
              <a:fillRect/>
            </a:stretch>
          </a:blipFill>
        </p:spPr>
        <p:txBody>
          <a:bodyPr wrap="square" lIns="0" tIns="0" rIns="0" bIns="0" rtlCol="0"/>
          <a:lstStyle/>
          <a:p>
            <a:endParaRPr/>
          </a:p>
        </p:txBody>
      </p:sp>
      <p:sp>
        <p:nvSpPr>
          <p:cNvPr id="225" name="object 225"/>
          <p:cNvSpPr/>
          <p:nvPr/>
        </p:nvSpPr>
        <p:spPr>
          <a:xfrm>
            <a:off x="704598" y="2395595"/>
            <a:ext cx="3078480" cy="1880235"/>
          </a:xfrm>
          <a:custGeom>
            <a:avLst/>
            <a:gdLst/>
            <a:ahLst/>
            <a:cxnLst/>
            <a:rect l="l" t="t" r="r" b="b"/>
            <a:pathLst>
              <a:path w="3078479" h="1880235">
                <a:moveTo>
                  <a:pt x="0" y="0"/>
                </a:moveTo>
                <a:lnTo>
                  <a:pt x="3078293" y="0"/>
                </a:lnTo>
                <a:lnTo>
                  <a:pt x="3078293" y="1880096"/>
                </a:lnTo>
                <a:lnTo>
                  <a:pt x="0" y="1880096"/>
                </a:lnTo>
                <a:lnTo>
                  <a:pt x="0" y="0"/>
                </a:lnTo>
                <a:close/>
              </a:path>
            </a:pathLst>
          </a:custGeom>
          <a:ln w="19049">
            <a:solidFill>
              <a:srgbClr val="000000"/>
            </a:solidFill>
          </a:ln>
        </p:spPr>
        <p:txBody>
          <a:bodyPr wrap="square" lIns="0" tIns="0" rIns="0" bIns="0" rtlCol="0"/>
          <a:lstStyle/>
          <a:p>
            <a:endParaRPr/>
          </a:p>
        </p:txBody>
      </p:sp>
      <p:sp>
        <p:nvSpPr>
          <p:cNvPr id="226" name="object 226"/>
          <p:cNvSpPr/>
          <p:nvPr/>
        </p:nvSpPr>
        <p:spPr>
          <a:xfrm>
            <a:off x="0" y="1826196"/>
            <a:ext cx="4257675" cy="0"/>
          </a:xfrm>
          <a:custGeom>
            <a:avLst/>
            <a:gdLst/>
            <a:ahLst/>
            <a:cxnLst/>
            <a:rect l="l" t="t" r="r" b="b"/>
            <a:pathLst>
              <a:path w="4257675">
                <a:moveTo>
                  <a:pt x="0" y="0"/>
                </a:moveTo>
                <a:lnTo>
                  <a:pt x="4257266" y="0"/>
                </a:lnTo>
              </a:path>
            </a:pathLst>
          </a:custGeom>
          <a:ln w="19049">
            <a:solidFill>
              <a:srgbClr val="666666"/>
            </a:solidFill>
          </a:ln>
        </p:spPr>
        <p:txBody>
          <a:bodyPr wrap="square" lIns="0" tIns="0" rIns="0" bIns="0" rtlCol="0"/>
          <a:lstStyle/>
          <a:p>
            <a:endParaRPr/>
          </a:p>
        </p:txBody>
      </p:sp>
      <p:sp>
        <p:nvSpPr>
          <p:cNvPr id="227" name="object 227"/>
          <p:cNvSpPr txBox="1"/>
          <p:nvPr/>
        </p:nvSpPr>
        <p:spPr>
          <a:xfrm>
            <a:off x="6185900" y="4375040"/>
            <a:ext cx="361315" cy="203200"/>
          </a:xfrm>
          <a:prstGeom prst="rect">
            <a:avLst/>
          </a:prstGeom>
        </p:spPr>
        <p:txBody>
          <a:bodyPr vert="horz" wrap="square" lIns="0" tIns="0" rIns="0" bIns="0" rtlCol="0">
            <a:spAutoFit/>
          </a:bodyPr>
          <a:lstStyle/>
          <a:p>
            <a:pPr marL="12700">
              <a:lnSpc>
                <a:spcPts val="1515"/>
              </a:lnSpc>
            </a:pPr>
            <a:r>
              <a:rPr sz="1400" spc="-5" dirty="0">
                <a:latin typeface="Arial"/>
                <a:cs typeface="Arial"/>
              </a:rPr>
              <a:t>time</a:t>
            </a:r>
            <a:endParaRPr sz="1400">
              <a:latin typeface="Arial"/>
              <a:cs typeface="Arial"/>
            </a:endParaRPr>
          </a:p>
        </p:txBody>
      </p:sp>
      <p:sp>
        <p:nvSpPr>
          <p:cNvPr id="228" name="object 228"/>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229" name="object 229"/>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230" name="object 230"/>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231" name="object 231"/>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68</a:t>
            </a:r>
            <a:endParaRPr sz="2000">
              <a:latin typeface="Arial"/>
              <a:cs typeface="Arial"/>
            </a:endParaRP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225948" y="962623"/>
            <a:ext cx="3271143" cy="3326218"/>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title"/>
          </p:nvPr>
        </p:nvSpPr>
        <p:spPr>
          <a:prstGeom prst="rect">
            <a:avLst/>
          </a:prstGeom>
        </p:spPr>
        <p:txBody>
          <a:bodyPr vert="horz" wrap="square" lIns="0" tIns="46503" rIns="0" bIns="0" rtlCol="0">
            <a:spAutoFit/>
          </a:bodyPr>
          <a:lstStyle/>
          <a:p>
            <a:pPr marL="214629">
              <a:lnSpc>
                <a:spcPct val="100000"/>
              </a:lnSpc>
            </a:pPr>
            <a:r>
              <a:rPr spc="-5" dirty="0"/>
              <a:t>LSTM</a:t>
            </a:r>
          </a:p>
        </p:txBody>
      </p:sp>
      <p:sp>
        <p:nvSpPr>
          <p:cNvPr id="6" name="object 6"/>
          <p:cNvSpPr/>
          <p:nvPr/>
        </p:nvSpPr>
        <p:spPr>
          <a:xfrm>
            <a:off x="3714692" y="1665596"/>
            <a:ext cx="2381220" cy="2743194"/>
          </a:xfrm>
          <a:prstGeom prst="rect">
            <a:avLst/>
          </a:prstGeom>
          <a:blipFill>
            <a:blip r:embed="rId3" cstate="print"/>
            <a:stretch>
              <a:fillRect/>
            </a:stretch>
          </a:blipFill>
        </p:spPr>
        <p:txBody>
          <a:bodyPr wrap="square" lIns="0" tIns="0" rIns="0" bIns="0" rtlCol="0"/>
          <a:lstStyle/>
          <a:p>
            <a:endParaRPr/>
          </a:p>
        </p:txBody>
      </p:sp>
      <p:sp>
        <p:nvSpPr>
          <p:cNvPr id="7" name="object 7"/>
          <p:cNvSpPr/>
          <p:nvPr/>
        </p:nvSpPr>
        <p:spPr>
          <a:xfrm>
            <a:off x="5213289" y="76874"/>
            <a:ext cx="3707817" cy="2237945"/>
          </a:xfrm>
          <a:prstGeom prst="rect">
            <a:avLst/>
          </a:prstGeom>
          <a:blipFill>
            <a:blip r:embed="rId4" cstate="print"/>
            <a:stretch>
              <a:fillRect/>
            </a:stretch>
          </a:blipFill>
        </p:spPr>
        <p:txBody>
          <a:bodyPr wrap="square" lIns="0" tIns="0" rIns="0" bIns="0" rtlCol="0"/>
          <a:lstStyle/>
          <a:p>
            <a:endParaRPr/>
          </a:p>
        </p:txBody>
      </p:sp>
      <p:sp>
        <p:nvSpPr>
          <p:cNvPr id="8" name="object 8"/>
          <p:cNvSpPr/>
          <p:nvPr/>
        </p:nvSpPr>
        <p:spPr>
          <a:xfrm>
            <a:off x="6659286" y="2424572"/>
            <a:ext cx="1877421" cy="2055018"/>
          </a:xfrm>
          <a:prstGeom prst="rect">
            <a:avLst/>
          </a:prstGeom>
          <a:blipFill>
            <a:blip r:embed="rId5" cstate="print"/>
            <a:stretch>
              <a:fillRect/>
            </a:stretch>
          </a:blipFill>
        </p:spPr>
        <p:txBody>
          <a:bodyPr wrap="square" lIns="0" tIns="0" rIns="0" bIns="0" rtlCol="0"/>
          <a:lstStyle/>
          <a:p>
            <a:endParaRP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69</a:t>
            </a:r>
            <a:endParaRPr sz="2000">
              <a:latin typeface="Arial"/>
              <a:cs typeface="Arial"/>
            </a:endParaRP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5" name="object 5"/>
          <p:cNvSpPr txBox="1">
            <a:spLocks noGrp="1"/>
          </p:cNvSpPr>
          <p:nvPr>
            <p:ph type="title"/>
          </p:nvPr>
        </p:nvSpPr>
        <p:spPr>
          <a:xfrm>
            <a:off x="138324" y="-42870"/>
            <a:ext cx="8867350" cy="650240"/>
          </a:xfrm>
          <a:prstGeom prst="rect">
            <a:avLst/>
          </a:prstGeom>
        </p:spPr>
        <p:txBody>
          <a:bodyPr vert="horz" wrap="square" lIns="0" tIns="46503" rIns="0" bIns="0" rtlCol="0">
            <a:spAutoFit/>
          </a:bodyPr>
          <a:lstStyle/>
          <a:p>
            <a:pPr marL="214629">
              <a:lnSpc>
                <a:spcPct val="100000"/>
              </a:lnSpc>
            </a:pPr>
            <a:r>
              <a:rPr spc="-5" dirty="0"/>
              <a:t>LSTM</a:t>
            </a: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lang="en-US" altLang="zh-CN" sz="2000" spc="-5" dirty="0" smtClean="0">
                <a:solidFill>
                  <a:srgbClr val="FFFFFF"/>
                </a:solidFill>
                <a:latin typeface="Arial"/>
                <a:cs typeface="Arial"/>
              </a:rPr>
              <a:t>70</a:t>
            </a:r>
            <a:endParaRPr sz="2000" dirty="0">
              <a:latin typeface="Arial"/>
              <a:cs typeface="Arial"/>
            </a:endParaRPr>
          </a:p>
        </p:txBody>
      </p:sp>
      <p:pic>
        <p:nvPicPr>
          <p:cNvPr id="1028" name="Picture 4" descr="http://colah.github.io/posts/2015-08-Understanding-LSTMs/img/LSTM3-SimpleRNN.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6800" y="482171"/>
            <a:ext cx="4533901" cy="1696674"/>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066800" y="2553143"/>
            <a:ext cx="4515700" cy="1696674"/>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p:cNvSpPr txBox="1"/>
          <p:nvPr/>
        </p:nvSpPr>
        <p:spPr>
          <a:xfrm>
            <a:off x="6268625" y="1007342"/>
            <a:ext cx="2057400" cy="646331"/>
          </a:xfrm>
          <a:prstGeom prst="rect">
            <a:avLst/>
          </a:prstGeom>
          <a:noFill/>
        </p:spPr>
        <p:txBody>
          <a:bodyPr wrap="square" rtlCol="0">
            <a:spAutoFit/>
          </a:bodyPr>
          <a:lstStyle/>
          <a:p>
            <a:r>
              <a:rPr lang="en-US" altLang="zh-CN" sz="3600" dirty="0" smtClean="0"/>
              <a:t>RNN</a:t>
            </a:r>
            <a:endParaRPr lang="zh-CN" altLang="en-US" sz="3600" dirty="0"/>
          </a:p>
        </p:txBody>
      </p:sp>
      <p:sp>
        <p:nvSpPr>
          <p:cNvPr id="21" name="文本框 20"/>
          <p:cNvSpPr txBox="1"/>
          <p:nvPr/>
        </p:nvSpPr>
        <p:spPr>
          <a:xfrm>
            <a:off x="6268625" y="3078314"/>
            <a:ext cx="2057400" cy="646331"/>
          </a:xfrm>
          <a:prstGeom prst="rect">
            <a:avLst/>
          </a:prstGeom>
          <a:noFill/>
        </p:spPr>
        <p:txBody>
          <a:bodyPr wrap="square" rtlCol="0">
            <a:spAutoFit/>
          </a:bodyPr>
          <a:lstStyle/>
          <a:p>
            <a:r>
              <a:rPr lang="en-US" altLang="zh-CN" sz="3600" dirty="0" smtClean="0"/>
              <a:t>LSTM</a:t>
            </a:r>
            <a:endParaRPr lang="zh-CN" altLang="en-US" sz="3600" dirty="0"/>
          </a:p>
        </p:txBody>
      </p:sp>
    </p:spTree>
    <p:extLst>
      <p:ext uri="{BB962C8B-B14F-4D97-AF65-F5344CB8AC3E}">
        <p14:creationId xmlns:p14="http://schemas.microsoft.com/office/powerpoint/2010/main" val="3391297268"/>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5" name="object 5"/>
          <p:cNvSpPr txBox="1">
            <a:spLocks noGrp="1"/>
          </p:cNvSpPr>
          <p:nvPr>
            <p:ph type="title"/>
          </p:nvPr>
        </p:nvSpPr>
        <p:spPr>
          <a:xfrm>
            <a:off x="138324" y="-42870"/>
            <a:ext cx="8867350" cy="650240"/>
          </a:xfrm>
          <a:prstGeom prst="rect">
            <a:avLst/>
          </a:prstGeom>
        </p:spPr>
        <p:txBody>
          <a:bodyPr vert="horz" wrap="square" lIns="0" tIns="46503" rIns="0" bIns="0" rtlCol="0">
            <a:spAutoFit/>
          </a:bodyPr>
          <a:lstStyle/>
          <a:p>
            <a:pPr marL="214629">
              <a:lnSpc>
                <a:spcPct val="100000"/>
              </a:lnSpc>
            </a:pPr>
            <a:r>
              <a:rPr spc="-5" dirty="0"/>
              <a:t>LSTM</a:t>
            </a: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lang="en-US" altLang="zh-CN" sz="2000" spc="-5" dirty="0" smtClean="0">
                <a:solidFill>
                  <a:srgbClr val="FFFFFF"/>
                </a:solidFill>
                <a:latin typeface="Arial"/>
                <a:cs typeface="Arial"/>
              </a:rPr>
              <a:t>70</a:t>
            </a:r>
            <a:endParaRPr sz="2000" dirty="0">
              <a:latin typeface="Arial"/>
              <a:cs typeface="Arial"/>
            </a:endParaRPr>
          </a:p>
        </p:txBody>
      </p:sp>
      <p:pic>
        <p:nvPicPr>
          <p:cNvPr id="1028" name="Picture 4"/>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664199" y="712267"/>
            <a:ext cx="7815600" cy="2414018"/>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p:cNvSpPr txBox="1"/>
          <p:nvPr/>
        </p:nvSpPr>
        <p:spPr>
          <a:xfrm>
            <a:off x="1172848" y="3459397"/>
            <a:ext cx="6904351" cy="923330"/>
          </a:xfrm>
          <a:prstGeom prst="rect">
            <a:avLst/>
          </a:prstGeom>
          <a:noFill/>
        </p:spPr>
        <p:txBody>
          <a:bodyPr wrap="square" rtlCol="0">
            <a:spAutoFit/>
          </a:bodyPr>
          <a:lstStyle/>
          <a:p>
            <a:r>
              <a:rPr lang="en-US" altLang="zh-CN" dirty="0"/>
              <a:t>The cell state is kind of like a conveyor belt</a:t>
            </a:r>
            <a:r>
              <a:rPr lang="en-US" altLang="zh-CN" dirty="0" smtClean="0"/>
              <a:t>. </a:t>
            </a:r>
            <a:r>
              <a:rPr lang="en-US" altLang="zh-CN" dirty="0"/>
              <a:t>It runs straight down the entire chain, with only some minor linear interactions. It’s very easy for information to just flow along it unchanged</a:t>
            </a:r>
            <a:r>
              <a:rPr lang="en-US" altLang="zh-CN" sz="1400" dirty="0"/>
              <a:t>.</a:t>
            </a:r>
            <a:endParaRPr lang="zh-CN" altLang="en-US" sz="3600" dirty="0"/>
          </a:p>
        </p:txBody>
      </p:sp>
    </p:spTree>
    <p:extLst>
      <p:ext uri="{BB962C8B-B14F-4D97-AF65-F5344CB8AC3E}">
        <p14:creationId xmlns:p14="http://schemas.microsoft.com/office/powerpoint/2010/main" val="1194079846"/>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5" name="object 5"/>
          <p:cNvSpPr txBox="1">
            <a:spLocks noGrp="1"/>
          </p:cNvSpPr>
          <p:nvPr>
            <p:ph type="title"/>
          </p:nvPr>
        </p:nvSpPr>
        <p:spPr>
          <a:xfrm>
            <a:off x="138324" y="-42870"/>
            <a:ext cx="8867350" cy="650240"/>
          </a:xfrm>
          <a:prstGeom prst="rect">
            <a:avLst/>
          </a:prstGeom>
        </p:spPr>
        <p:txBody>
          <a:bodyPr vert="horz" wrap="square" lIns="0" tIns="46503" rIns="0" bIns="0" rtlCol="0">
            <a:spAutoFit/>
          </a:bodyPr>
          <a:lstStyle/>
          <a:p>
            <a:pPr marL="214629">
              <a:lnSpc>
                <a:spcPct val="100000"/>
              </a:lnSpc>
            </a:pPr>
            <a:r>
              <a:rPr spc="-5" dirty="0"/>
              <a:t>LSTM</a:t>
            </a: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lang="en-US" altLang="zh-CN" sz="2000" spc="-5" dirty="0" smtClean="0">
                <a:solidFill>
                  <a:srgbClr val="FFFFFF"/>
                </a:solidFill>
                <a:latin typeface="Arial"/>
                <a:cs typeface="Arial"/>
              </a:rPr>
              <a:t>70</a:t>
            </a:r>
            <a:endParaRPr sz="2000" dirty="0">
              <a:latin typeface="Arial"/>
              <a:cs typeface="Arial"/>
            </a:endParaRPr>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4200" y="712267"/>
            <a:ext cx="7815598" cy="2414018"/>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5" name="文本框 14"/>
              <p:cNvSpPr txBox="1"/>
              <p:nvPr/>
            </p:nvSpPr>
            <p:spPr>
              <a:xfrm>
                <a:off x="1119823" y="3288959"/>
                <a:ext cx="6904351" cy="954107"/>
              </a:xfrm>
              <a:prstGeom prst="rect">
                <a:avLst/>
              </a:prstGeom>
              <a:noFill/>
            </p:spPr>
            <p:txBody>
              <a:bodyPr wrap="square" rtlCol="0">
                <a:spAutoFit/>
              </a:bodyPr>
              <a:lstStyle/>
              <a:p>
                <a:r>
                  <a:rPr lang="en-US" altLang="zh-CN" sz="1400" dirty="0" smtClean="0"/>
                  <a:t>The first step in our LSTM is to decide what information we’re going to throw away from the cell state. This decision is made by a sigmoid layer called the “forget gate layer.” It looks at </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i="1" smtClean="0">
                            <a:latin typeface="Cambria Math" panose="02040503050406030204" pitchFamily="18" charset="0"/>
                          </a:rPr>
                          <m:t>h</m:t>
                        </m:r>
                      </m:e>
                      <m:sub>
                        <m:r>
                          <a:rPr lang="en-US" altLang="zh-CN" sz="1400" i="1" smtClean="0">
                            <a:latin typeface="Cambria Math" panose="02040503050406030204" pitchFamily="18" charset="0"/>
                          </a:rPr>
                          <m:t>𝑡</m:t>
                        </m:r>
                        <m:r>
                          <a:rPr lang="en-US" altLang="zh-CN" sz="1400" i="0" smtClean="0">
                            <a:latin typeface="Cambria Math" panose="02040503050406030204" pitchFamily="18" charset="0"/>
                          </a:rPr>
                          <m:t>−1</m:t>
                        </m:r>
                      </m:sub>
                    </m:sSub>
                  </m:oMath>
                </a14:m>
                <a:r>
                  <a:rPr lang="en-US" altLang="zh-CN" sz="1400" dirty="0" smtClean="0"/>
                  <a:t>and </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i="1" smtClean="0">
                            <a:latin typeface="Cambria Math" panose="02040503050406030204" pitchFamily="18" charset="0"/>
                          </a:rPr>
                          <m:t>𝑥</m:t>
                        </m:r>
                      </m:e>
                      <m:sub>
                        <m:r>
                          <a:rPr lang="en-US" altLang="zh-CN" sz="1400" i="1" smtClean="0">
                            <a:latin typeface="Cambria Math" panose="02040503050406030204" pitchFamily="18" charset="0"/>
                          </a:rPr>
                          <m:t>𝑡</m:t>
                        </m:r>
                      </m:sub>
                    </m:sSub>
                  </m:oMath>
                </a14:m>
                <a:r>
                  <a:rPr lang="en-US" altLang="zh-CN" sz="1400" dirty="0" smtClean="0"/>
                  <a:t>, and outputs a number between 0 and 1 for each number in the cell state </a:t>
                </a:r>
                <a14:m>
                  <m:oMath xmlns:m="http://schemas.openxmlformats.org/officeDocument/2006/math">
                    <m:sSub>
                      <m:sSubPr>
                        <m:ctrlPr>
                          <a:rPr lang="en-US" altLang="zh-CN" sz="1400" i="1" dirty="0" smtClean="0">
                            <a:latin typeface="Cambria Math" panose="02040503050406030204" pitchFamily="18" charset="0"/>
                          </a:rPr>
                        </m:ctrlPr>
                      </m:sSubPr>
                      <m:e>
                        <m:r>
                          <a:rPr lang="en-US" altLang="zh-CN" sz="1400" i="1" dirty="0" smtClean="0">
                            <a:latin typeface="Cambria Math" panose="02040503050406030204" pitchFamily="18" charset="0"/>
                          </a:rPr>
                          <m:t>𝐶</m:t>
                        </m:r>
                      </m:e>
                      <m:sub>
                        <m:r>
                          <a:rPr lang="en-US" altLang="zh-CN" sz="1400" i="1" dirty="0" smtClean="0">
                            <a:latin typeface="Cambria Math" panose="02040503050406030204" pitchFamily="18" charset="0"/>
                          </a:rPr>
                          <m:t>𝑡</m:t>
                        </m:r>
                        <m:r>
                          <a:rPr lang="en-US" altLang="zh-CN" sz="1400" i="0" dirty="0" smtClean="0">
                            <a:latin typeface="Cambria Math" panose="02040503050406030204" pitchFamily="18" charset="0"/>
                          </a:rPr>
                          <m:t>−1</m:t>
                        </m:r>
                      </m:sub>
                    </m:sSub>
                  </m:oMath>
                </a14:m>
                <a:r>
                  <a:rPr lang="en-US" altLang="zh-CN" sz="1400" dirty="0" smtClean="0"/>
                  <a:t>. A 1 represents “completely keep this” while a 0 represents “completely get rid of this.”.</a:t>
                </a:r>
                <a:endParaRPr lang="zh-CN" altLang="en-US" sz="3600" dirty="0"/>
              </a:p>
            </p:txBody>
          </p:sp>
        </mc:Choice>
        <mc:Fallback xmlns="">
          <p:sp>
            <p:nvSpPr>
              <p:cNvPr id="15" name="文本框 14"/>
              <p:cNvSpPr txBox="1">
                <a:spLocks noRot="1" noChangeAspect="1" noMove="1" noResize="1" noEditPoints="1" noAdjustHandles="1" noChangeArrowheads="1" noChangeShapeType="1" noTextEdit="1"/>
              </p:cNvSpPr>
              <p:nvPr/>
            </p:nvSpPr>
            <p:spPr>
              <a:xfrm>
                <a:off x="1119823" y="3288959"/>
                <a:ext cx="6904351" cy="954107"/>
              </a:xfrm>
              <a:prstGeom prst="rect">
                <a:avLst/>
              </a:prstGeom>
              <a:blipFill>
                <a:blip r:embed="rId3"/>
                <a:stretch>
                  <a:fillRect l="-265" t="-1282" r="-707" b="-576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8730608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5" name="object 5"/>
          <p:cNvSpPr txBox="1">
            <a:spLocks noGrp="1"/>
          </p:cNvSpPr>
          <p:nvPr>
            <p:ph type="title"/>
          </p:nvPr>
        </p:nvSpPr>
        <p:spPr>
          <a:xfrm>
            <a:off x="138324" y="-42870"/>
            <a:ext cx="8867350" cy="650240"/>
          </a:xfrm>
          <a:prstGeom prst="rect">
            <a:avLst/>
          </a:prstGeom>
        </p:spPr>
        <p:txBody>
          <a:bodyPr vert="horz" wrap="square" lIns="0" tIns="46503" rIns="0" bIns="0" rtlCol="0">
            <a:spAutoFit/>
          </a:bodyPr>
          <a:lstStyle/>
          <a:p>
            <a:pPr marL="214629">
              <a:lnSpc>
                <a:spcPct val="100000"/>
              </a:lnSpc>
            </a:pPr>
            <a:r>
              <a:rPr spc="-5" dirty="0"/>
              <a:t>LSTM</a:t>
            </a: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lang="en-US" altLang="zh-CN" sz="2000" spc="-5" dirty="0" smtClean="0">
                <a:solidFill>
                  <a:srgbClr val="FFFFFF"/>
                </a:solidFill>
                <a:latin typeface="Arial"/>
                <a:cs typeface="Arial"/>
              </a:rPr>
              <a:t>70</a:t>
            </a:r>
            <a:endParaRPr sz="2000" dirty="0">
              <a:latin typeface="Arial"/>
              <a:cs typeface="Arial"/>
            </a:endParaRPr>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4200" y="712267"/>
            <a:ext cx="7815598" cy="2414018"/>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7" name="文本框 16"/>
              <p:cNvSpPr txBox="1"/>
              <p:nvPr/>
            </p:nvSpPr>
            <p:spPr>
              <a:xfrm>
                <a:off x="1066800" y="3384877"/>
                <a:ext cx="6904351" cy="954107"/>
              </a:xfrm>
              <a:prstGeom prst="rect">
                <a:avLst/>
              </a:prstGeom>
              <a:noFill/>
            </p:spPr>
            <p:txBody>
              <a:bodyPr wrap="square" rtlCol="0">
                <a:spAutoFit/>
              </a:bodyPr>
              <a:lstStyle/>
              <a:p>
                <a:r>
                  <a:rPr lang="en-US" altLang="zh-CN" sz="1400" dirty="0" smtClean="0"/>
                  <a:t>The next step is to decide what new information we’re going to store in the cell state. This has two parts. First, a sigmoid layer called the “input gate layer” decides which values we’ll update. Next, a </a:t>
                </a:r>
                <a:r>
                  <a:rPr lang="en-US" altLang="zh-CN" sz="1400" dirty="0" err="1" smtClean="0"/>
                  <a:t>tanh</a:t>
                </a:r>
                <a:r>
                  <a:rPr lang="en-US" altLang="zh-CN" sz="1400" dirty="0" smtClean="0"/>
                  <a:t> layer creates a vector of new candidate values, </a:t>
                </a:r>
                <a14:m>
                  <m:oMath xmlns:m="http://schemas.openxmlformats.org/officeDocument/2006/math">
                    <m:sSub>
                      <m:sSubPr>
                        <m:ctrlPr>
                          <a:rPr lang="en-US" altLang="zh-CN" sz="1400" i="1" dirty="0" smtClean="0">
                            <a:latin typeface="Cambria Math" panose="02040503050406030204" pitchFamily="18" charset="0"/>
                          </a:rPr>
                        </m:ctrlPr>
                      </m:sSubPr>
                      <m:e>
                        <m:acc>
                          <m:accPr>
                            <m:chr m:val="̃"/>
                            <m:ctrlPr>
                              <a:rPr lang="en-US" altLang="zh-CN" sz="1400" i="1" dirty="0" smtClean="0">
                                <a:latin typeface="Cambria Math" panose="02040503050406030204" pitchFamily="18" charset="0"/>
                              </a:rPr>
                            </m:ctrlPr>
                          </m:accPr>
                          <m:e>
                            <m:r>
                              <a:rPr lang="en-US" altLang="zh-CN" sz="1400" i="1" dirty="0" smtClean="0">
                                <a:latin typeface="Cambria Math" panose="02040503050406030204" pitchFamily="18" charset="0"/>
                              </a:rPr>
                              <m:t>𝐶</m:t>
                            </m:r>
                          </m:e>
                        </m:acc>
                      </m:e>
                      <m:sub>
                        <m:r>
                          <a:rPr lang="en-US" altLang="zh-CN" sz="1400" i="1" dirty="0" smtClean="0">
                            <a:latin typeface="Cambria Math" panose="02040503050406030204" pitchFamily="18" charset="0"/>
                          </a:rPr>
                          <m:t>𝑡</m:t>
                        </m:r>
                      </m:sub>
                    </m:sSub>
                  </m:oMath>
                </a14:m>
                <a:r>
                  <a:rPr lang="en-US" altLang="zh-CN" sz="1400" dirty="0" smtClean="0"/>
                  <a:t>, that could be added to the state. In the next step, we’ll combine these two to create an update to the state.</a:t>
                </a:r>
                <a:endParaRPr lang="zh-CN" altLang="en-US" sz="3600" dirty="0"/>
              </a:p>
            </p:txBody>
          </p:sp>
        </mc:Choice>
        <mc:Fallback xmlns="">
          <p:sp>
            <p:nvSpPr>
              <p:cNvPr id="17" name="文本框 16"/>
              <p:cNvSpPr txBox="1">
                <a:spLocks noRot="1" noChangeAspect="1" noMove="1" noResize="1" noEditPoints="1" noAdjustHandles="1" noChangeArrowheads="1" noChangeShapeType="1" noTextEdit="1"/>
              </p:cNvSpPr>
              <p:nvPr/>
            </p:nvSpPr>
            <p:spPr>
              <a:xfrm>
                <a:off x="1066800" y="3384877"/>
                <a:ext cx="6904351" cy="954107"/>
              </a:xfrm>
              <a:prstGeom prst="rect">
                <a:avLst/>
              </a:prstGeom>
              <a:blipFill>
                <a:blip r:embed="rId3"/>
                <a:stretch>
                  <a:fillRect l="-265" t="-637" b="-636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452171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4523840" y="288674"/>
            <a:ext cx="2249370" cy="4016741"/>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219699" y="3363898"/>
            <a:ext cx="3275965" cy="677545"/>
          </a:xfrm>
          <a:prstGeom prst="rect">
            <a:avLst/>
          </a:prstGeom>
        </p:spPr>
        <p:txBody>
          <a:bodyPr vert="horz" wrap="square" lIns="0" tIns="0" rIns="0" bIns="0" rtlCol="0">
            <a:spAutoFit/>
          </a:bodyPr>
          <a:lstStyle/>
          <a:p>
            <a:pPr marL="12700" marR="5080">
              <a:lnSpc>
                <a:spcPct val="121500"/>
              </a:lnSpc>
            </a:pPr>
            <a:r>
              <a:rPr sz="1800" spc="-5" dirty="0">
                <a:latin typeface="Arial"/>
                <a:cs typeface="Arial"/>
              </a:rPr>
              <a:t>Multiple Object Recognition with  Visual Attention, Ba et</a:t>
            </a:r>
            <a:r>
              <a:rPr sz="1800" spc="-10" dirty="0">
                <a:latin typeface="Arial"/>
                <a:cs typeface="Arial"/>
              </a:rPr>
              <a:t> </a:t>
            </a:r>
            <a:r>
              <a:rPr sz="1800" spc="-5" dirty="0">
                <a:latin typeface="Arial"/>
                <a:cs typeface="Arial"/>
              </a:rPr>
              <a:t>al.</a:t>
            </a:r>
            <a:endParaRPr sz="1800">
              <a:latin typeface="Arial"/>
              <a:cs typeface="Arial"/>
            </a:endParaRPr>
          </a:p>
        </p:txBody>
      </p:sp>
      <p:sp>
        <p:nvSpPr>
          <p:cNvPr id="7" name="object 7"/>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9" name="object 9"/>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0" name="object 10"/>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11</a:t>
            </a:r>
            <a:endParaRPr sz="2000">
              <a:latin typeface="Arial"/>
              <a:cs typeface="Arial"/>
            </a:endParaRPr>
          </a:p>
        </p:txBody>
      </p:sp>
      <p:sp>
        <p:nvSpPr>
          <p:cNvPr id="6" name="object 6"/>
          <p:cNvSpPr txBox="1">
            <a:spLocks noGrp="1"/>
          </p:cNvSpPr>
          <p:nvPr>
            <p:ph type="title"/>
          </p:nvPr>
        </p:nvSpPr>
        <p:spPr>
          <a:xfrm>
            <a:off x="316599" y="479333"/>
            <a:ext cx="1909445" cy="1837689"/>
          </a:xfrm>
          <a:prstGeom prst="rect">
            <a:avLst/>
          </a:prstGeom>
        </p:spPr>
        <p:txBody>
          <a:bodyPr vert="horz" wrap="square" lIns="0" tIns="0" rIns="0" bIns="0" rtlCol="0">
            <a:spAutoFit/>
          </a:bodyPr>
          <a:lstStyle/>
          <a:p>
            <a:pPr marL="12700" marR="5080">
              <a:lnSpc>
                <a:spcPct val="100000"/>
              </a:lnSpc>
            </a:pPr>
            <a:r>
              <a:rPr sz="3000" spc="-5" dirty="0"/>
              <a:t>Sequential  Processing  of fixed  inputs</a:t>
            </a:r>
            <a:endParaRPr sz="300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5" name="object 5"/>
          <p:cNvSpPr txBox="1">
            <a:spLocks noGrp="1"/>
          </p:cNvSpPr>
          <p:nvPr>
            <p:ph type="title"/>
          </p:nvPr>
        </p:nvSpPr>
        <p:spPr>
          <a:xfrm>
            <a:off x="138324" y="-42870"/>
            <a:ext cx="8867350" cy="650240"/>
          </a:xfrm>
          <a:prstGeom prst="rect">
            <a:avLst/>
          </a:prstGeom>
        </p:spPr>
        <p:txBody>
          <a:bodyPr vert="horz" wrap="square" lIns="0" tIns="46503" rIns="0" bIns="0" rtlCol="0">
            <a:spAutoFit/>
          </a:bodyPr>
          <a:lstStyle/>
          <a:p>
            <a:pPr marL="214629">
              <a:lnSpc>
                <a:spcPct val="100000"/>
              </a:lnSpc>
            </a:pPr>
            <a:r>
              <a:rPr spc="-5" dirty="0"/>
              <a:t>LSTM</a:t>
            </a: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lang="en-US" altLang="zh-CN" sz="2000" spc="-5" dirty="0" smtClean="0">
                <a:solidFill>
                  <a:srgbClr val="FFFFFF"/>
                </a:solidFill>
                <a:latin typeface="Arial"/>
                <a:cs typeface="Arial"/>
              </a:rPr>
              <a:t>70</a:t>
            </a:r>
            <a:endParaRPr sz="2000" dirty="0">
              <a:latin typeface="Arial"/>
              <a:cs typeface="Arial"/>
            </a:endParaRPr>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4200" y="712267"/>
            <a:ext cx="7815598" cy="2414018"/>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3" name="文本框 12"/>
              <p:cNvSpPr txBox="1"/>
              <p:nvPr/>
            </p:nvSpPr>
            <p:spPr>
              <a:xfrm>
                <a:off x="1119823" y="3126285"/>
                <a:ext cx="6904351" cy="1169551"/>
              </a:xfrm>
              <a:prstGeom prst="rect">
                <a:avLst/>
              </a:prstGeom>
              <a:noFill/>
            </p:spPr>
            <p:txBody>
              <a:bodyPr wrap="square" rtlCol="0">
                <a:spAutoFit/>
              </a:bodyPr>
              <a:lstStyle/>
              <a:p>
                <a:r>
                  <a:rPr lang="en-US" altLang="zh-CN" sz="1400" dirty="0" smtClean="0"/>
                  <a:t>It’s now time to update the old cell state, </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i="1" smtClean="0">
                            <a:latin typeface="Cambria Math" panose="02040503050406030204" pitchFamily="18" charset="0"/>
                          </a:rPr>
                          <m:t>𝐶</m:t>
                        </m:r>
                      </m:e>
                      <m:sub>
                        <m:r>
                          <a:rPr lang="en-US" altLang="zh-CN" sz="1400" i="1" smtClean="0">
                            <a:latin typeface="Cambria Math" panose="02040503050406030204" pitchFamily="18" charset="0"/>
                          </a:rPr>
                          <m:t>𝑡</m:t>
                        </m:r>
                        <m:r>
                          <a:rPr lang="en-US" altLang="zh-CN" sz="1400" i="0" smtClean="0">
                            <a:latin typeface="Cambria Math" panose="02040503050406030204" pitchFamily="18" charset="0"/>
                          </a:rPr>
                          <m:t>−1</m:t>
                        </m:r>
                      </m:sub>
                    </m:sSub>
                  </m:oMath>
                </a14:m>
                <a:r>
                  <a:rPr lang="en-US" altLang="zh-CN" sz="1400" dirty="0" smtClean="0"/>
                  <a:t>, into the new cell state </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i="1" smtClean="0">
                            <a:latin typeface="Cambria Math" panose="02040503050406030204" pitchFamily="18" charset="0"/>
                          </a:rPr>
                          <m:t>𝐶</m:t>
                        </m:r>
                      </m:e>
                      <m:sub>
                        <m:r>
                          <a:rPr lang="en-US" altLang="zh-CN" sz="1400" i="1" smtClean="0">
                            <a:latin typeface="Cambria Math" panose="02040503050406030204" pitchFamily="18" charset="0"/>
                          </a:rPr>
                          <m:t>𝑡</m:t>
                        </m:r>
                      </m:sub>
                    </m:sSub>
                  </m:oMath>
                </a14:m>
                <a:r>
                  <a:rPr lang="en-US" altLang="zh-CN" sz="1400" dirty="0" smtClean="0"/>
                  <a:t>. The previous steps already decided what to do, we just need to actually do it.</a:t>
                </a:r>
              </a:p>
              <a:p>
                <a:r>
                  <a:rPr lang="en-US" altLang="zh-CN" sz="1400" dirty="0" smtClean="0"/>
                  <a:t>We multiply the old state by </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i="1" smtClean="0">
                            <a:latin typeface="Cambria Math" panose="02040503050406030204" pitchFamily="18" charset="0"/>
                          </a:rPr>
                          <m:t>𝑓</m:t>
                        </m:r>
                      </m:e>
                      <m:sub>
                        <m:r>
                          <a:rPr lang="en-US" altLang="zh-CN" sz="1400" i="1" smtClean="0">
                            <a:latin typeface="Cambria Math" panose="02040503050406030204" pitchFamily="18" charset="0"/>
                          </a:rPr>
                          <m:t>𝑡</m:t>
                        </m:r>
                      </m:sub>
                    </m:sSub>
                  </m:oMath>
                </a14:m>
                <a:r>
                  <a:rPr lang="en-US" altLang="zh-CN" sz="1400" dirty="0" smtClean="0"/>
                  <a:t>, forgetting the things we decided to forget earlier. Then we add </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i="1" smtClean="0">
                            <a:latin typeface="Cambria Math" panose="02040503050406030204" pitchFamily="18" charset="0"/>
                          </a:rPr>
                          <m:t>𝑖</m:t>
                        </m:r>
                      </m:e>
                      <m:sub>
                        <m:r>
                          <a:rPr lang="en-US" altLang="zh-CN" sz="1400" i="1" smtClean="0">
                            <a:latin typeface="Cambria Math" panose="02040503050406030204" pitchFamily="18" charset="0"/>
                          </a:rPr>
                          <m:t>𝑡</m:t>
                        </m:r>
                      </m:sub>
                    </m:sSub>
                    <m:r>
                      <a:rPr lang="en-US" altLang="zh-CN" sz="1400" b="0" i="1" smtClean="0">
                        <a:latin typeface="Cambria Math" panose="02040503050406030204" pitchFamily="18" charset="0"/>
                      </a:rPr>
                      <m:t>∗ </m:t>
                    </m:r>
                    <m:sSub>
                      <m:sSubPr>
                        <m:ctrlPr>
                          <a:rPr lang="en-US" altLang="zh-CN" sz="1400" i="1" dirty="0" smtClean="0">
                            <a:latin typeface="Cambria Math" panose="02040503050406030204" pitchFamily="18" charset="0"/>
                          </a:rPr>
                        </m:ctrlPr>
                      </m:sSubPr>
                      <m:e>
                        <m:acc>
                          <m:accPr>
                            <m:chr m:val="̃"/>
                            <m:ctrlPr>
                              <a:rPr lang="en-US" altLang="zh-CN" sz="1400" i="1" dirty="0" smtClean="0">
                                <a:latin typeface="Cambria Math" panose="02040503050406030204" pitchFamily="18" charset="0"/>
                              </a:rPr>
                            </m:ctrlPr>
                          </m:accPr>
                          <m:e>
                            <m:r>
                              <a:rPr lang="en-US" altLang="zh-CN" sz="1400" i="1" dirty="0" smtClean="0">
                                <a:latin typeface="Cambria Math" panose="02040503050406030204" pitchFamily="18" charset="0"/>
                              </a:rPr>
                              <m:t>𝐶</m:t>
                            </m:r>
                          </m:e>
                        </m:acc>
                      </m:e>
                      <m:sub>
                        <m:r>
                          <a:rPr lang="en-US" altLang="zh-CN" sz="1400" i="1" dirty="0" smtClean="0">
                            <a:latin typeface="Cambria Math" panose="02040503050406030204" pitchFamily="18" charset="0"/>
                          </a:rPr>
                          <m:t>𝑡</m:t>
                        </m:r>
                      </m:sub>
                    </m:sSub>
                  </m:oMath>
                </a14:m>
                <a:r>
                  <a:rPr lang="en-US" altLang="zh-CN" sz="1400" dirty="0" smtClean="0"/>
                  <a:t>. This is the new candidate values, scaled by how much we decided to update each state value.</a:t>
                </a:r>
                <a:endParaRPr lang="zh-CN" altLang="en-US" sz="3600" dirty="0"/>
              </a:p>
            </p:txBody>
          </p:sp>
        </mc:Choice>
        <mc:Fallback xmlns="">
          <p:sp>
            <p:nvSpPr>
              <p:cNvPr id="13" name="文本框 12"/>
              <p:cNvSpPr txBox="1">
                <a:spLocks noRot="1" noChangeAspect="1" noMove="1" noResize="1" noEditPoints="1" noAdjustHandles="1" noChangeArrowheads="1" noChangeShapeType="1" noTextEdit="1"/>
              </p:cNvSpPr>
              <p:nvPr/>
            </p:nvSpPr>
            <p:spPr>
              <a:xfrm>
                <a:off x="1119823" y="3126285"/>
                <a:ext cx="6904351" cy="1169551"/>
              </a:xfrm>
              <a:prstGeom prst="rect">
                <a:avLst/>
              </a:prstGeom>
              <a:blipFill>
                <a:blip r:embed="rId3"/>
                <a:stretch>
                  <a:fillRect l="-265" t="-1042" b="-468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79281996"/>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5" name="object 5"/>
          <p:cNvSpPr txBox="1">
            <a:spLocks noGrp="1"/>
          </p:cNvSpPr>
          <p:nvPr>
            <p:ph type="title"/>
          </p:nvPr>
        </p:nvSpPr>
        <p:spPr>
          <a:xfrm>
            <a:off x="138324" y="-42870"/>
            <a:ext cx="8867350" cy="650240"/>
          </a:xfrm>
          <a:prstGeom prst="rect">
            <a:avLst/>
          </a:prstGeom>
        </p:spPr>
        <p:txBody>
          <a:bodyPr vert="horz" wrap="square" lIns="0" tIns="46503" rIns="0" bIns="0" rtlCol="0">
            <a:spAutoFit/>
          </a:bodyPr>
          <a:lstStyle/>
          <a:p>
            <a:pPr marL="214629">
              <a:lnSpc>
                <a:spcPct val="100000"/>
              </a:lnSpc>
            </a:pPr>
            <a:r>
              <a:rPr spc="-5" dirty="0"/>
              <a:t>LSTM</a:t>
            </a:r>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lang="en-US" altLang="zh-CN" sz="2000" spc="-5" dirty="0" smtClean="0">
                <a:solidFill>
                  <a:srgbClr val="FFFFFF"/>
                </a:solidFill>
                <a:latin typeface="Arial"/>
                <a:cs typeface="Arial"/>
              </a:rPr>
              <a:t>70</a:t>
            </a:r>
            <a:endParaRPr sz="2000" dirty="0">
              <a:latin typeface="Arial"/>
              <a:cs typeface="Arial"/>
            </a:endParaRPr>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4200" y="712267"/>
            <a:ext cx="7815598" cy="2414018"/>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p:cNvSpPr txBox="1"/>
          <p:nvPr/>
        </p:nvSpPr>
        <p:spPr>
          <a:xfrm>
            <a:off x="1172848" y="3459397"/>
            <a:ext cx="6904351" cy="1169551"/>
          </a:xfrm>
          <a:prstGeom prst="rect">
            <a:avLst/>
          </a:prstGeom>
          <a:noFill/>
        </p:spPr>
        <p:txBody>
          <a:bodyPr wrap="square" rtlCol="0">
            <a:spAutoFit/>
          </a:bodyPr>
          <a:lstStyle/>
          <a:p>
            <a:r>
              <a:rPr lang="en-US" altLang="zh-CN" sz="1400" dirty="0" smtClean="0"/>
              <a:t>Finally, we need to decide what we’re going to output. This output will be based on our cell state, but will be a filtered version. First, we run a sigmoid layer which decides what parts of the cell state we’re going to output. Then, we put the cell state through </a:t>
            </a:r>
            <a:r>
              <a:rPr lang="en-US" altLang="zh-CN" sz="1400" dirty="0" err="1" smtClean="0"/>
              <a:t>tanh</a:t>
            </a:r>
            <a:r>
              <a:rPr lang="en-US" altLang="zh-CN" sz="1400" dirty="0" smtClean="0"/>
              <a:t> (to push the values to be between −1 and 1) and multiply it by the output of the sigmoid gate, so that we only output the parts we decided to.</a:t>
            </a:r>
            <a:endParaRPr lang="zh-CN" altLang="en-US" sz="3600" dirty="0"/>
          </a:p>
        </p:txBody>
      </p:sp>
    </p:spTree>
    <p:extLst>
      <p:ext uri="{BB962C8B-B14F-4D97-AF65-F5344CB8AC3E}">
        <p14:creationId xmlns:p14="http://schemas.microsoft.com/office/powerpoint/2010/main" val="2785969307"/>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5" name="object 5"/>
          <p:cNvSpPr txBox="1">
            <a:spLocks noGrp="1"/>
          </p:cNvSpPr>
          <p:nvPr>
            <p:ph type="title"/>
          </p:nvPr>
        </p:nvSpPr>
        <p:spPr>
          <a:xfrm>
            <a:off x="138324" y="-42870"/>
            <a:ext cx="8867350" cy="600955"/>
          </a:xfrm>
          <a:prstGeom prst="rect">
            <a:avLst/>
          </a:prstGeom>
        </p:spPr>
        <p:txBody>
          <a:bodyPr vert="horz" wrap="square" lIns="0" tIns="46503" rIns="0" bIns="0" rtlCol="0">
            <a:spAutoFit/>
          </a:bodyPr>
          <a:lstStyle/>
          <a:p>
            <a:pPr marL="214629">
              <a:lnSpc>
                <a:spcPct val="100000"/>
              </a:lnSpc>
            </a:pPr>
            <a:r>
              <a:rPr lang="en-US" spc="-5" dirty="0" smtClean="0"/>
              <a:t>GRU – A Variation on the </a:t>
            </a:r>
            <a:r>
              <a:rPr spc="-5" dirty="0" smtClean="0"/>
              <a:t>LSTM</a:t>
            </a:r>
            <a:endParaRPr spc="-5" dirty="0"/>
          </a:p>
        </p:txBody>
      </p:sp>
      <p:sp>
        <p:nvSpPr>
          <p:cNvPr id="9" name="object 9"/>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2" name="object 12"/>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lang="en-US" altLang="zh-CN" sz="2000" spc="-5" dirty="0" smtClean="0">
                <a:solidFill>
                  <a:srgbClr val="FFFFFF"/>
                </a:solidFill>
                <a:latin typeface="Arial"/>
                <a:cs typeface="Arial"/>
              </a:rPr>
              <a:t>70</a:t>
            </a:r>
            <a:endParaRPr sz="2000" dirty="0">
              <a:latin typeface="Arial"/>
              <a:cs typeface="Arial"/>
            </a:endParaRPr>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4200" y="712267"/>
            <a:ext cx="7815598" cy="2414018"/>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p:cNvSpPr txBox="1"/>
          <p:nvPr/>
        </p:nvSpPr>
        <p:spPr>
          <a:xfrm>
            <a:off x="1172848" y="3459397"/>
            <a:ext cx="6904351" cy="1169551"/>
          </a:xfrm>
          <a:prstGeom prst="rect">
            <a:avLst/>
          </a:prstGeom>
          <a:noFill/>
        </p:spPr>
        <p:txBody>
          <a:bodyPr wrap="square" rtlCol="0">
            <a:spAutoFit/>
          </a:bodyPr>
          <a:lstStyle/>
          <a:p>
            <a:r>
              <a:rPr lang="en-US" altLang="zh-CN" sz="1400" dirty="0" smtClean="0"/>
              <a:t>A slightly more dramatic variation on the LSTM is the Gated Recurrent Unit, or GRU, introduced by Cho, et al. (2014). It combines the forget and input gates into a single “update gate.” It also merges the cell state and hidden state, and makes some other changes. The resulting model is simpler than standard LSTM models, and has been growing increasingly popular..</a:t>
            </a:r>
            <a:endParaRPr lang="zh-CN" altLang="en-US" sz="3600" dirty="0"/>
          </a:p>
        </p:txBody>
      </p:sp>
    </p:spTree>
    <p:extLst>
      <p:ext uri="{BB962C8B-B14F-4D97-AF65-F5344CB8AC3E}">
        <p14:creationId xmlns:p14="http://schemas.microsoft.com/office/powerpoint/2010/main" val="3779734214"/>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prstGeom prst="rect">
            <a:avLst/>
          </a:prstGeom>
        </p:spPr>
        <p:txBody>
          <a:bodyPr vert="horz" wrap="square" lIns="0" tIns="0" rIns="0" bIns="0" rtlCol="0">
            <a:spAutoFit/>
          </a:bodyPr>
          <a:lstStyle/>
          <a:p>
            <a:pPr marL="115570">
              <a:lnSpc>
                <a:spcPct val="100000"/>
              </a:lnSpc>
            </a:pPr>
            <a:r>
              <a:rPr sz="3000" spc="-5" dirty="0"/>
              <a:t>LSTM variants and</a:t>
            </a:r>
            <a:r>
              <a:rPr sz="3000" spc="-15" dirty="0"/>
              <a:t> </a:t>
            </a:r>
            <a:r>
              <a:rPr sz="3000" spc="-5" dirty="0"/>
              <a:t>friends</a:t>
            </a:r>
            <a:endParaRPr sz="3000"/>
          </a:p>
        </p:txBody>
      </p:sp>
      <p:sp>
        <p:nvSpPr>
          <p:cNvPr id="5" name="object 5"/>
          <p:cNvSpPr/>
          <p:nvPr/>
        </p:nvSpPr>
        <p:spPr>
          <a:xfrm>
            <a:off x="244375" y="888823"/>
            <a:ext cx="1779946" cy="1809921"/>
          </a:xfrm>
          <a:prstGeom prst="rect">
            <a:avLst/>
          </a:prstGeom>
          <a:blipFill>
            <a:blip r:embed="rId2" cstate="print"/>
            <a:stretch>
              <a:fillRect/>
            </a:stretch>
          </a:blipFill>
        </p:spPr>
        <p:txBody>
          <a:bodyPr wrap="square" lIns="0" tIns="0" rIns="0" bIns="0" rtlCol="0"/>
          <a:lstStyle/>
          <a:p>
            <a:endParaRPr/>
          </a:p>
        </p:txBody>
      </p:sp>
      <p:sp>
        <p:nvSpPr>
          <p:cNvPr id="6" name="object 6"/>
          <p:cNvSpPr txBox="1"/>
          <p:nvPr/>
        </p:nvSpPr>
        <p:spPr>
          <a:xfrm>
            <a:off x="2225499" y="1050471"/>
            <a:ext cx="2721610" cy="424180"/>
          </a:xfrm>
          <a:prstGeom prst="rect">
            <a:avLst/>
          </a:prstGeom>
        </p:spPr>
        <p:txBody>
          <a:bodyPr vert="horz" wrap="square" lIns="0" tIns="0" rIns="0" bIns="0" rtlCol="0">
            <a:spAutoFit/>
          </a:bodyPr>
          <a:lstStyle/>
          <a:p>
            <a:pPr marL="12700" marR="5080">
              <a:lnSpc>
                <a:spcPts val="1650"/>
              </a:lnSpc>
            </a:pPr>
            <a:r>
              <a:rPr sz="1400" spc="-5" dirty="0">
                <a:latin typeface="Arial"/>
                <a:cs typeface="Arial"/>
              </a:rPr>
              <a:t>[</a:t>
            </a:r>
            <a:r>
              <a:rPr sz="1400" i="1" spc="-5" dirty="0">
                <a:latin typeface="Arial"/>
                <a:cs typeface="Arial"/>
              </a:rPr>
              <a:t>LSTM: A Search Space Odyssey</a:t>
            </a:r>
            <a:r>
              <a:rPr sz="1400" spc="-5" dirty="0">
                <a:latin typeface="Arial"/>
                <a:cs typeface="Arial"/>
              </a:rPr>
              <a:t>,  Greff et al.,</a:t>
            </a:r>
            <a:r>
              <a:rPr sz="1400" spc="-35" dirty="0">
                <a:latin typeface="Arial"/>
                <a:cs typeface="Arial"/>
              </a:rPr>
              <a:t> </a:t>
            </a:r>
            <a:r>
              <a:rPr sz="1400" spc="-5" dirty="0">
                <a:latin typeface="Arial"/>
                <a:cs typeface="Arial"/>
              </a:rPr>
              <a:t>2015]</a:t>
            </a:r>
            <a:endParaRPr sz="1400">
              <a:latin typeface="Arial"/>
              <a:cs typeface="Arial"/>
            </a:endParaRPr>
          </a:p>
        </p:txBody>
      </p:sp>
      <p:sp>
        <p:nvSpPr>
          <p:cNvPr id="7" name="object 7"/>
          <p:cNvSpPr txBox="1"/>
          <p:nvPr/>
        </p:nvSpPr>
        <p:spPr>
          <a:xfrm>
            <a:off x="6125188" y="183122"/>
            <a:ext cx="2642870" cy="633730"/>
          </a:xfrm>
          <a:prstGeom prst="rect">
            <a:avLst/>
          </a:prstGeom>
        </p:spPr>
        <p:txBody>
          <a:bodyPr vert="horz" wrap="square" lIns="0" tIns="0" rIns="0" bIns="0" rtlCol="0">
            <a:spAutoFit/>
          </a:bodyPr>
          <a:lstStyle/>
          <a:p>
            <a:pPr marL="12700" marR="5080">
              <a:lnSpc>
                <a:spcPts val="1650"/>
              </a:lnSpc>
            </a:pPr>
            <a:r>
              <a:rPr sz="1400" spc="-5" dirty="0">
                <a:latin typeface="Arial"/>
                <a:cs typeface="Arial"/>
              </a:rPr>
              <a:t>[</a:t>
            </a:r>
            <a:r>
              <a:rPr sz="1400" i="1" spc="-5" dirty="0">
                <a:latin typeface="Arial"/>
                <a:cs typeface="Arial"/>
              </a:rPr>
              <a:t>An Empirical Exploration of  Recurrent Network Architectures,  </a:t>
            </a:r>
            <a:r>
              <a:rPr sz="1400" spc="-5" dirty="0">
                <a:latin typeface="Arial"/>
                <a:cs typeface="Arial"/>
              </a:rPr>
              <a:t>Jozefowicz et al.,</a:t>
            </a:r>
            <a:r>
              <a:rPr sz="1400" spc="-10" dirty="0">
                <a:latin typeface="Arial"/>
                <a:cs typeface="Arial"/>
              </a:rPr>
              <a:t> </a:t>
            </a:r>
            <a:r>
              <a:rPr sz="1400" spc="-5" dirty="0">
                <a:latin typeface="Arial"/>
                <a:cs typeface="Arial"/>
              </a:rPr>
              <a:t>2015]</a:t>
            </a:r>
            <a:endParaRPr sz="1400">
              <a:latin typeface="Arial"/>
              <a:cs typeface="Arial"/>
            </a:endParaRPr>
          </a:p>
        </p:txBody>
      </p:sp>
      <p:sp>
        <p:nvSpPr>
          <p:cNvPr id="8" name="object 8"/>
          <p:cNvSpPr/>
          <p:nvPr/>
        </p:nvSpPr>
        <p:spPr>
          <a:xfrm>
            <a:off x="5952713" y="989773"/>
            <a:ext cx="2867019" cy="3409943"/>
          </a:xfrm>
          <a:prstGeom prst="rect">
            <a:avLst/>
          </a:prstGeom>
          <a:blipFill>
            <a:blip r:embed="rId3" cstate="print"/>
            <a:stretch>
              <a:fillRect/>
            </a:stretch>
          </a:blipFill>
        </p:spPr>
        <p:txBody>
          <a:bodyPr wrap="square" lIns="0" tIns="0" rIns="0" bIns="0" rtlCol="0"/>
          <a:lstStyle/>
          <a:p>
            <a:endParaRPr/>
          </a:p>
        </p:txBody>
      </p:sp>
      <p:sp>
        <p:nvSpPr>
          <p:cNvPr id="9" name="object 9"/>
          <p:cNvSpPr/>
          <p:nvPr/>
        </p:nvSpPr>
        <p:spPr>
          <a:xfrm>
            <a:off x="921310" y="3143243"/>
            <a:ext cx="4105254" cy="1228722"/>
          </a:xfrm>
          <a:prstGeom prst="rect">
            <a:avLst/>
          </a:prstGeom>
          <a:blipFill>
            <a:blip r:embed="rId4" cstate="print"/>
            <a:stretch>
              <a:fillRect/>
            </a:stretch>
          </a:blipFill>
        </p:spPr>
        <p:txBody>
          <a:bodyPr wrap="square" lIns="0" tIns="0" rIns="0" bIns="0" rtlCol="0"/>
          <a:lstStyle/>
          <a:p>
            <a:endParaRPr/>
          </a:p>
        </p:txBody>
      </p:sp>
      <p:sp>
        <p:nvSpPr>
          <p:cNvPr id="10" name="object 10"/>
          <p:cNvSpPr/>
          <p:nvPr/>
        </p:nvSpPr>
        <p:spPr>
          <a:xfrm>
            <a:off x="916548" y="3138468"/>
            <a:ext cx="4114800" cy="1238250"/>
          </a:xfrm>
          <a:custGeom>
            <a:avLst/>
            <a:gdLst/>
            <a:ahLst/>
            <a:cxnLst/>
            <a:rect l="l" t="t" r="r" b="b"/>
            <a:pathLst>
              <a:path w="4114800" h="1238250">
                <a:moveTo>
                  <a:pt x="0" y="0"/>
                </a:moveTo>
                <a:lnTo>
                  <a:pt x="4114791" y="0"/>
                </a:lnTo>
                <a:lnTo>
                  <a:pt x="4114791" y="1238247"/>
                </a:lnTo>
                <a:lnTo>
                  <a:pt x="0" y="1238247"/>
                </a:lnTo>
                <a:lnTo>
                  <a:pt x="0" y="0"/>
                </a:lnTo>
                <a:close/>
              </a:path>
            </a:pathLst>
          </a:custGeom>
          <a:ln w="9524">
            <a:solidFill>
              <a:srgbClr val="666666"/>
            </a:solidFill>
          </a:ln>
        </p:spPr>
        <p:txBody>
          <a:bodyPr wrap="square" lIns="0" tIns="0" rIns="0" bIns="0" rtlCol="0"/>
          <a:lstStyle/>
          <a:p>
            <a:endParaRPr/>
          </a:p>
        </p:txBody>
      </p:sp>
      <p:sp>
        <p:nvSpPr>
          <p:cNvPr id="11" name="object 11"/>
          <p:cNvSpPr txBox="1"/>
          <p:nvPr/>
        </p:nvSpPr>
        <p:spPr>
          <a:xfrm>
            <a:off x="2363697" y="2134471"/>
            <a:ext cx="2781935" cy="843280"/>
          </a:xfrm>
          <a:prstGeom prst="rect">
            <a:avLst/>
          </a:prstGeom>
        </p:spPr>
        <p:txBody>
          <a:bodyPr vert="horz" wrap="square" lIns="0" tIns="0" rIns="0" bIns="0" rtlCol="0">
            <a:spAutoFit/>
          </a:bodyPr>
          <a:lstStyle/>
          <a:p>
            <a:pPr marL="12700" marR="5080">
              <a:lnSpc>
                <a:spcPts val="1650"/>
              </a:lnSpc>
            </a:pPr>
            <a:r>
              <a:rPr sz="1400" b="1" spc="-5" dirty="0">
                <a:latin typeface="Arial"/>
                <a:cs typeface="Arial"/>
              </a:rPr>
              <a:t>GRU </a:t>
            </a:r>
            <a:r>
              <a:rPr sz="1400" spc="-5" dirty="0">
                <a:latin typeface="Arial"/>
                <a:cs typeface="Arial"/>
              </a:rPr>
              <a:t>[</a:t>
            </a:r>
            <a:r>
              <a:rPr sz="1400" i="1" spc="-5" dirty="0">
                <a:latin typeface="Arial"/>
                <a:cs typeface="Arial"/>
              </a:rPr>
              <a:t>Learning phrase  representations using rnn encoder-  decoder for statistical machine  translation</a:t>
            </a:r>
            <a:r>
              <a:rPr sz="1400" spc="-5" dirty="0">
                <a:latin typeface="Arial"/>
                <a:cs typeface="Arial"/>
              </a:rPr>
              <a:t>, Cho et al.</a:t>
            </a:r>
            <a:r>
              <a:rPr sz="1400" spc="5" dirty="0">
                <a:latin typeface="Arial"/>
                <a:cs typeface="Arial"/>
              </a:rPr>
              <a:t> </a:t>
            </a:r>
            <a:r>
              <a:rPr sz="1400" spc="-5" dirty="0">
                <a:latin typeface="Arial"/>
                <a:cs typeface="Arial"/>
              </a:rPr>
              <a:t>2014]</a:t>
            </a:r>
            <a:endParaRPr sz="1400">
              <a:latin typeface="Arial"/>
              <a:cs typeface="Arial"/>
            </a:endParaRPr>
          </a:p>
        </p:txBody>
      </p:sp>
      <p:sp>
        <p:nvSpPr>
          <p:cNvPr id="12" name="object 12"/>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4" name="object 14"/>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5" name="object 15"/>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81</a:t>
            </a:r>
            <a:endParaRPr sz="2000">
              <a:latin typeface="Arial"/>
              <a:cs typeface="Aria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2395670" y="472299"/>
            <a:ext cx="855344" cy="0"/>
          </a:xfrm>
          <a:custGeom>
            <a:avLst/>
            <a:gdLst/>
            <a:ahLst/>
            <a:cxnLst/>
            <a:rect l="l" t="t" r="r" b="b"/>
            <a:pathLst>
              <a:path w="855344">
                <a:moveTo>
                  <a:pt x="0" y="0"/>
                </a:moveTo>
                <a:lnTo>
                  <a:pt x="854848" y="0"/>
                </a:lnTo>
              </a:path>
            </a:pathLst>
          </a:custGeom>
          <a:ln w="9524">
            <a:solidFill>
              <a:srgbClr val="000000"/>
            </a:solidFill>
          </a:ln>
        </p:spPr>
        <p:txBody>
          <a:bodyPr wrap="square" lIns="0" tIns="0" rIns="0" bIns="0" rtlCol="0"/>
          <a:lstStyle/>
          <a:p>
            <a:endParaRPr/>
          </a:p>
        </p:txBody>
      </p:sp>
      <p:sp>
        <p:nvSpPr>
          <p:cNvPr id="5" name="object 5"/>
          <p:cNvSpPr/>
          <p:nvPr/>
        </p:nvSpPr>
        <p:spPr>
          <a:xfrm>
            <a:off x="3250518" y="456566"/>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6" name="object 6"/>
          <p:cNvSpPr/>
          <p:nvPr/>
        </p:nvSpPr>
        <p:spPr>
          <a:xfrm>
            <a:off x="2395670" y="700898"/>
            <a:ext cx="855344" cy="0"/>
          </a:xfrm>
          <a:custGeom>
            <a:avLst/>
            <a:gdLst/>
            <a:ahLst/>
            <a:cxnLst/>
            <a:rect l="l" t="t" r="r" b="b"/>
            <a:pathLst>
              <a:path w="855344">
                <a:moveTo>
                  <a:pt x="0" y="0"/>
                </a:moveTo>
                <a:lnTo>
                  <a:pt x="854848" y="0"/>
                </a:lnTo>
              </a:path>
            </a:pathLst>
          </a:custGeom>
          <a:ln w="9524">
            <a:solidFill>
              <a:srgbClr val="000000"/>
            </a:solidFill>
          </a:ln>
        </p:spPr>
        <p:txBody>
          <a:bodyPr wrap="square" lIns="0" tIns="0" rIns="0" bIns="0" rtlCol="0"/>
          <a:lstStyle/>
          <a:p>
            <a:endParaRPr/>
          </a:p>
        </p:txBody>
      </p:sp>
      <p:sp>
        <p:nvSpPr>
          <p:cNvPr id="7" name="object 7"/>
          <p:cNvSpPr/>
          <p:nvPr/>
        </p:nvSpPr>
        <p:spPr>
          <a:xfrm>
            <a:off x="3250518" y="685166"/>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8" name="object 8"/>
          <p:cNvSpPr/>
          <p:nvPr/>
        </p:nvSpPr>
        <p:spPr>
          <a:xfrm>
            <a:off x="2395670" y="929498"/>
            <a:ext cx="855344" cy="0"/>
          </a:xfrm>
          <a:custGeom>
            <a:avLst/>
            <a:gdLst/>
            <a:ahLst/>
            <a:cxnLst/>
            <a:rect l="l" t="t" r="r" b="b"/>
            <a:pathLst>
              <a:path w="855344">
                <a:moveTo>
                  <a:pt x="0" y="0"/>
                </a:moveTo>
                <a:lnTo>
                  <a:pt x="854848" y="0"/>
                </a:lnTo>
              </a:path>
            </a:pathLst>
          </a:custGeom>
          <a:ln w="9524">
            <a:solidFill>
              <a:srgbClr val="000000"/>
            </a:solidFill>
          </a:ln>
        </p:spPr>
        <p:txBody>
          <a:bodyPr wrap="square" lIns="0" tIns="0" rIns="0" bIns="0" rtlCol="0"/>
          <a:lstStyle/>
          <a:p>
            <a:endParaRPr/>
          </a:p>
        </p:txBody>
      </p:sp>
      <p:sp>
        <p:nvSpPr>
          <p:cNvPr id="9" name="object 9"/>
          <p:cNvSpPr/>
          <p:nvPr/>
        </p:nvSpPr>
        <p:spPr>
          <a:xfrm>
            <a:off x="3250518" y="913765"/>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10" name="object 10"/>
          <p:cNvSpPr/>
          <p:nvPr/>
        </p:nvSpPr>
        <p:spPr>
          <a:xfrm>
            <a:off x="3250518" y="1142365"/>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11" name="object 11"/>
          <p:cNvSpPr/>
          <p:nvPr/>
        </p:nvSpPr>
        <p:spPr>
          <a:xfrm>
            <a:off x="2395670" y="1386697"/>
            <a:ext cx="855344" cy="0"/>
          </a:xfrm>
          <a:custGeom>
            <a:avLst/>
            <a:gdLst/>
            <a:ahLst/>
            <a:cxnLst/>
            <a:rect l="l" t="t" r="r" b="b"/>
            <a:pathLst>
              <a:path w="855344">
                <a:moveTo>
                  <a:pt x="0" y="0"/>
                </a:moveTo>
                <a:lnTo>
                  <a:pt x="854848" y="0"/>
                </a:lnTo>
              </a:path>
            </a:pathLst>
          </a:custGeom>
          <a:ln w="9524">
            <a:solidFill>
              <a:srgbClr val="000000"/>
            </a:solidFill>
          </a:ln>
        </p:spPr>
        <p:txBody>
          <a:bodyPr wrap="square" lIns="0" tIns="0" rIns="0" bIns="0" rtlCol="0"/>
          <a:lstStyle/>
          <a:p>
            <a:endParaRPr/>
          </a:p>
        </p:txBody>
      </p:sp>
      <p:sp>
        <p:nvSpPr>
          <p:cNvPr id="12" name="object 12"/>
          <p:cNvSpPr/>
          <p:nvPr/>
        </p:nvSpPr>
        <p:spPr>
          <a:xfrm>
            <a:off x="3250518" y="1370964"/>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13" name="object 13"/>
          <p:cNvSpPr/>
          <p:nvPr/>
        </p:nvSpPr>
        <p:spPr>
          <a:xfrm>
            <a:off x="4545915" y="456566"/>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14" name="object 14"/>
          <p:cNvSpPr/>
          <p:nvPr/>
        </p:nvSpPr>
        <p:spPr>
          <a:xfrm>
            <a:off x="4545915" y="685166"/>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15" name="object 15"/>
          <p:cNvSpPr/>
          <p:nvPr/>
        </p:nvSpPr>
        <p:spPr>
          <a:xfrm>
            <a:off x="4545915" y="913765"/>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16" name="object 16"/>
          <p:cNvSpPr/>
          <p:nvPr/>
        </p:nvSpPr>
        <p:spPr>
          <a:xfrm>
            <a:off x="4545915" y="1142365"/>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17" name="object 17"/>
          <p:cNvSpPr/>
          <p:nvPr/>
        </p:nvSpPr>
        <p:spPr>
          <a:xfrm>
            <a:off x="4545915" y="1370964"/>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18" name="object 18"/>
          <p:cNvSpPr/>
          <p:nvPr/>
        </p:nvSpPr>
        <p:spPr>
          <a:xfrm>
            <a:off x="5841313" y="456566"/>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19" name="object 19"/>
          <p:cNvSpPr/>
          <p:nvPr/>
        </p:nvSpPr>
        <p:spPr>
          <a:xfrm>
            <a:off x="5841313" y="685166"/>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20" name="object 20"/>
          <p:cNvSpPr/>
          <p:nvPr/>
        </p:nvSpPr>
        <p:spPr>
          <a:xfrm>
            <a:off x="5841313" y="913765"/>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21" name="object 21"/>
          <p:cNvSpPr/>
          <p:nvPr/>
        </p:nvSpPr>
        <p:spPr>
          <a:xfrm>
            <a:off x="5841313" y="1142365"/>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graphicFrame>
        <p:nvGraphicFramePr>
          <p:cNvPr id="22" name="object 22"/>
          <p:cNvGraphicFramePr>
            <a:graphicFrameLocks noGrp="1"/>
          </p:cNvGraphicFramePr>
          <p:nvPr/>
        </p:nvGraphicFramePr>
        <p:xfrm>
          <a:off x="4606553" y="326011"/>
          <a:ext cx="1229997" cy="2194560"/>
        </p:xfrm>
        <a:graphic>
          <a:graphicData uri="http://schemas.openxmlformats.org/drawingml/2006/table">
            <a:tbl>
              <a:tblPr firstRow="1" bandRow="1">
                <a:tableStyleId>{2D5ABB26-0587-4C30-8999-92F81FD0307C}</a:tableStyleId>
              </a:tblPr>
              <a:tblGrid>
                <a:gridCol w="376799">
                  <a:extLst>
                    <a:ext uri="{9D8B030D-6E8A-4147-A177-3AD203B41FA5}">
                      <a16:colId xmlns:a16="http://schemas.microsoft.com/office/drawing/2014/main" val="20000"/>
                    </a:ext>
                  </a:extLst>
                </a:gridCol>
                <a:gridCol w="853198">
                  <a:extLst>
                    <a:ext uri="{9D8B030D-6E8A-4147-A177-3AD203B41FA5}">
                      <a16:colId xmlns:a16="http://schemas.microsoft.com/office/drawing/2014/main" val="20001"/>
                    </a:ext>
                  </a:extLst>
                </a:gridCol>
              </a:tblGrid>
              <a:tr h="141524">
                <a:tc rowSpan="6">
                  <a:txBody>
                    <a:bodyPr/>
                    <a:lstStyle/>
                    <a:p>
                      <a:pPr>
                        <a:lnSpc>
                          <a:spcPct val="100000"/>
                        </a:lnSpc>
                        <a:spcBef>
                          <a:spcPts val="40"/>
                        </a:spcBef>
                      </a:pPr>
                      <a:endParaRPr sz="2850">
                        <a:latin typeface="Times New Roman"/>
                        <a:cs typeface="Times New Roman"/>
                      </a:endParaRPr>
                    </a:p>
                    <a:p>
                      <a:pPr marL="80645">
                        <a:lnSpc>
                          <a:spcPct val="100000"/>
                        </a:lnSpc>
                      </a:pPr>
                      <a:r>
                        <a:rPr sz="2400" dirty="0">
                          <a:latin typeface="Arial"/>
                          <a:cs typeface="Arial"/>
                        </a:rPr>
                        <a:t>f</a:t>
                      </a:r>
                      <a:endParaRPr sz="2400">
                        <a:latin typeface="Arial"/>
                        <a:cs typeface="Arial"/>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a:latin typeface="Arial"/>
                        <a:cs typeface="Arial"/>
                      </a:endParaRPr>
                    </a:p>
                  </a:txBody>
                  <a:tcPr marL="0" marR="0" marT="0" marB="0">
                    <a:lnL w="9524">
                      <a:solidFill>
                        <a:srgbClr val="666666"/>
                      </a:solidFill>
                      <a:prstDash val="solid"/>
                    </a:lnL>
                    <a:lnB w="9524">
                      <a:solidFill>
                        <a:srgbClr val="000000"/>
                      </a:solidFill>
                      <a:prstDash val="solid"/>
                    </a:lnB>
                  </a:tcPr>
                </a:tc>
                <a:extLst>
                  <a:ext uri="{0D108BD9-81ED-4DB2-BD59-A6C34878D82A}">
                    <a16:rowId xmlns:a16="http://schemas.microsoft.com/office/drawing/2014/main" val="10000"/>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1"/>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2"/>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3"/>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4"/>
                  </a:ext>
                </a:extLst>
              </a:tr>
              <a:tr h="183374">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a:latin typeface="Arial"/>
                        <a:cs typeface="Arial"/>
                      </a:endParaRPr>
                    </a:p>
                  </a:txBody>
                  <a:tcPr marL="0" marR="0" marT="0" marB="0">
                    <a:lnL w="9524">
                      <a:solidFill>
                        <a:srgbClr val="666666"/>
                      </a:solidFill>
                      <a:prstDash val="solid"/>
                    </a:lnL>
                    <a:lnT w="9524">
                      <a:solidFill>
                        <a:srgbClr val="000000"/>
                      </a:solidFill>
                      <a:prstDash val="solid"/>
                    </a:lnT>
                  </a:tcPr>
                </a:tc>
                <a:extLst>
                  <a:ext uri="{0D108BD9-81ED-4DB2-BD59-A6C34878D82A}">
                    <a16:rowId xmlns:a16="http://schemas.microsoft.com/office/drawing/2014/main" val="10005"/>
                  </a:ext>
                </a:extLst>
              </a:tr>
            </a:tbl>
          </a:graphicData>
        </a:graphic>
      </p:graphicFrame>
      <p:sp>
        <p:nvSpPr>
          <p:cNvPr id="23" name="object 23"/>
          <p:cNvSpPr/>
          <p:nvPr/>
        </p:nvSpPr>
        <p:spPr>
          <a:xfrm>
            <a:off x="5841313" y="1370964"/>
            <a:ext cx="43815" cy="31750"/>
          </a:xfrm>
          <a:custGeom>
            <a:avLst/>
            <a:gdLst/>
            <a:ahLst/>
            <a:cxnLst/>
            <a:rect l="l" t="t" r="r" b="b"/>
            <a:pathLst>
              <a:path w="43814"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24" name="object 24"/>
          <p:cNvSpPr/>
          <p:nvPr/>
        </p:nvSpPr>
        <p:spPr>
          <a:xfrm>
            <a:off x="7136710" y="456566"/>
            <a:ext cx="43815" cy="31750"/>
          </a:xfrm>
          <a:custGeom>
            <a:avLst/>
            <a:gdLst/>
            <a:ahLst/>
            <a:cxnLst/>
            <a:rect l="l" t="t" r="r" b="b"/>
            <a:pathLst>
              <a:path w="43815"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25" name="object 25"/>
          <p:cNvSpPr/>
          <p:nvPr/>
        </p:nvSpPr>
        <p:spPr>
          <a:xfrm>
            <a:off x="7136710" y="685166"/>
            <a:ext cx="43815" cy="31750"/>
          </a:xfrm>
          <a:custGeom>
            <a:avLst/>
            <a:gdLst/>
            <a:ahLst/>
            <a:cxnLst/>
            <a:rect l="l" t="t" r="r" b="b"/>
            <a:pathLst>
              <a:path w="43815"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26" name="object 26"/>
          <p:cNvSpPr/>
          <p:nvPr/>
        </p:nvSpPr>
        <p:spPr>
          <a:xfrm>
            <a:off x="7136710" y="913765"/>
            <a:ext cx="43815" cy="31750"/>
          </a:xfrm>
          <a:custGeom>
            <a:avLst/>
            <a:gdLst/>
            <a:ahLst/>
            <a:cxnLst/>
            <a:rect l="l" t="t" r="r" b="b"/>
            <a:pathLst>
              <a:path w="43815"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27" name="object 27"/>
          <p:cNvSpPr/>
          <p:nvPr/>
        </p:nvSpPr>
        <p:spPr>
          <a:xfrm>
            <a:off x="7136710" y="1142365"/>
            <a:ext cx="43815" cy="31750"/>
          </a:xfrm>
          <a:custGeom>
            <a:avLst/>
            <a:gdLst/>
            <a:ahLst/>
            <a:cxnLst/>
            <a:rect l="l" t="t" r="r" b="b"/>
            <a:pathLst>
              <a:path w="43815"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graphicFrame>
        <p:nvGraphicFramePr>
          <p:cNvPr id="28" name="object 28"/>
          <p:cNvGraphicFramePr>
            <a:graphicFrameLocks noGrp="1"/>
          </p:cNvGraphicFramePr>
          <p:nvPr/>
        </p:nvGraphicFramePr>
        <p:xfrm>
          <a:off x="5901950" y="326011"/>
          <a:ext cx="1229997" cy="2194560"/>
        </p:xfrm>
        <a:graphic>
          <a:graphicData uri="http://schemas.openxmlformats.org/drawingml/2006/table">
            <a:tbl>
              <a:tblPr firstRow="1" bandRow="1">
                <a:tableStyleId>{2D5ABB26-0587-4C30-8999-92F81FD0307C}</a:tableStyleId>
              </a:tblPr>
              <a:tblGrid>
                <a:gridCol w="376799">
                  <a:extLst>
                    <a:ext uri="{9D8B030D-6E8A-4147-A177-3AD203B41FA5}">
                      <a16:colId xmlns:a16="http://schemas.microsoft.com/office/drawing/2014/main" val="20000"/>
                    </a:ext>
                  </a:extLst>
                </a:gridCol>
                <a:gridCol w="853198">
                  <a:extLst>
                    <a:ext uri="{9D8B030D-6E8A-4147-A177-3AD203B41FA5}">
                      <a16:colId xmlns:a16="http://schemas.microsoft.com/office/drawing/2014/main" val="20001"/>
                    </a:ext>
                  </a:extLst>
                </a:gridCol>
              </a:tblGrid>
              <a:tr h="141524">
                <a:tc rowSpan="6">
                  <a:txBody>
                    <a:bodyPr/>
                    <a:lstStyle/>
                    <a:p>
                      <a:pPr>
                        <a:lnSpc>
                          <a:spcPct val="100000"/>
                        </a:lnSpc>
                        <a:spcBef>
                          <a:spcPts val="40"/>
                        </a:spcBef>
                      </a:pPr>
                      <a:endParaRPr sz="2850">
                        <a:latin typeface="Times New Roman"/>
                        <a:cs typeface="Times New Roman"/>
                      </a:endParaRPr>
                    </a:p>
                    <a:p>
                      <a:pPr marL="80645">
                        <a:lnSpc>
                          <a:spcPct val="100000"/>
                        </a:lnSpc>
                      </a:pPr>
                      <a:r>
                        <a:rPr sz="2400" dirty="0">
                          <a:latin typeface="Arial"/>
                          <a:cs typeface="Arial"/>
                        </a:rPr>
                        <a:t>f</a:t>
                      </a:r>
                      <a:endParaRPr sz="2400">
                        <a:latin typeface="Arial"/>
                        <a:cs typeface="Arial"/>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a:latin typeface="Arial"/>
                        <a:cs typeface="Arial"/>
                      </a:endParaRPr>
                    </a:p>
                  </a:txBody>
                  <a:tcPr marL="0" marR="0" marT="0" marB="0">
                    <a:lnL w="9524">
                      <a:solidFill>
                        <a:srgbClr val="666666"/>
                      </a:solidFill>
                      <a:prstDash val="solid"/>
                    </a:lnL>
                    <a:lnB w="9524">
                      <a:solidFill>
                        <a:srgbClr val="000000"/>
                      </a:solidFill>
                      <a:prstDash val="solid"/>
                    </a:lnB>
                  </a:tcPr>
                </a:tc>
                <a:extLst>
                  <a:ext uri="{0D108BD9-81ED-4DB2-BD59-A6C34878D82A}">
                    <a16:rowId xmlns:a16="http://schemas.microsoft.com/office/drawing/2014/main" val="10000"/>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1"/>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2"/>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3"/>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4"/>
                  </a:ext>
                </a:extLst>
              </a:tr>
              <a:tr h="183374">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2400" dirty="0">
                        <a:latin typeface="Arial"/>
                        <a:cs typeface="Arial"/>
                      </a:endParaRPr>
                    </a:p>
                  </a:txBody>
                  <a:tcPr marL="0" marR="0" marT="0" marB="0">
                    <a:lnL w="9524">
                      <a:solidFill>
                        <a:srgbClr val="666666"/>
                      </a:solidFill>
                      <a:prstDash val="solid"/>
                    </a:lnL>
                    <a:lnT w="9524">
                      <a:solidFill>
                        <a:srgbClr val="000000"/>
                      </a:solidFill>
                      <a:prstDash val="solid"/>
                    </a:lnT>
                  </a:tcPr>
                </a:tc>
                <a:extLst>
                  <a:ext uri="{0D108BD9-81ED-4DB2-BD59-A6C34878D82A}">
                    <a16:rowId xmlns:a16="http://schemas.microsoft.com/office/drawing/2014/main" val="10005"/>
                  </a:ext>
                </a:extLst>
              </a:tr>
            </a:tbl>
          </a:graphicData>
        </a:graphic>
      </p:graphicFrame>
      <p:sp>
        <p:nvSpPr>
          <p:cNvPr id="29" name="object 29"/>
          <p:cNvSpPr/>
          <p:nvPr/>
        </p:nvSpPr>
        <p:spPr>
          <a:xfrm>
            <a:off x="7136710" y="1370964"/>
            <a:ext cx="43815" cy="31750"/>
          </a:xfrm>
          <a:custGeom>
            <a:avLst/>
            <a:gdLst/>
            <a:ahLst/>
            <a:cxnLst/>
            <a:rect l="l" t="t" r="r" b="b"/>
            <a:pathLst>
              <a:path w="43815" h="31750">
                <a:moveTo>
                  <a:pt x="0" y="31464"/>
                </a:moveTo>
                <a:lnTo>
                  <a:pt x="43224" y="15732"/>
                </a:lnTo>
                <a:lnTo>
                  <a:pt x="0" y="0"/>
                </a:lnTo>
                <a:lnTo>
                  <a:pt x="0" y="31464"/>
                </a:lnTo>
                <a:close/>
              </a:path>
            </a:pathLst>
          </a:custGeom>
          <a:ln w="9524">
            <a:solidFill>
              <a:srgbClr val="000000"/>
            </a:solidFill>
          </a:ln>
        </p:spPr>
        <p:txBody>
          <a:bodyPr wrap="square" lIns="0" tIns="0" rIns="0" bIns="0" rtlCol="0"/>
          <a:lstStyle/>
          <a:p>
            <a:endParaRPr/>
          </a:p>
        </p:txBody>
      </p:sp>
      <p:sp>
        <p:nvSpPr>
          <p:cNvPr id="30" name="object 30"/>
          <p:cNvSpPr/>
          <p:nvPr/>
        </p:nvSpPr>
        <p:spPr>
          <a:xfrm>
            <a:off x="2471870" y="3397193"/>
            <a:ext cx="5126355" cy="0"/>
          </a:xfrm>
          <a:custGeom>
            <a:avLst/>
            <a:gdLst/>
            <a:ahLst/>
            <a:cxnLst/>
            <a:rect l="l" t="t" r="r" b="b"/>
            <a:pathLst>
              <a:path w="5126355">
                <a:moveTo>
                  <a:pt x="0" y="0"/>
                </a:moveTo>
                <a:lnTo>
                  <a:pt x="5126239" y="0"/>
                </a:lnTo>
              </a:path>
            </a:pathLst>
          </a:custGeom>
          <a:ln w="9524">
            <a:solidFill>
              <a:srgbClr val="000000"/>
            </a:solidFill>
          </a:ln>
        </p:spPr>
        <p:txBody>
          <a:bodyPr wrap="square" lIns="0" tIns="0" rIns="0" bIns="0" rtlCol="0"/>
          <a:lstStyle/>
          <a:p>
            <a:endParaRPr/>
          </a:p>
        </p:txBody>
      </p:sp>
      <p:graphicFrame>
        <p:nvGraphicFramePr>
          <p:cNvPr id="31" name="object 31"/>
          <p:cNvGraphicFramePr>
            <a:graphicFrameLocks noGrp="1"/>
          </p:cNvGraphicFramePr>
          <p:nvPr/>
        </p:nvGraphicFramePr>
        <p:xfrm>
          <a:off x="3311155" y="326011"/>
          <a:ext cx="1229997" cy="2194560"/>
        </p:xfrm>
        <a:graphic>
          <a:graphicData uri="http://schemas.openxmlformats.org/drawingml/2006/table">
            <a:tbl>
              <a:tblPr firstRow="1" bandRow="1">
                <a:tableStyleId>{2D5ABB26-0587-4C30-8999-92F81FD0307C}</a:tableStyleId>
              </a:tblPr>
              <a:tblGrid>
                <a:gridCol w="376799">
                  <a:extLst>
                    <a:ext uri="{9D8B030D-6E8A-4147-A177-3AD203B41FA5}">
                      <a16:colId xmlns:a16="http://schemas.microsoft.com/office/drawing/2014/main" val="20000"/>
                    </a:ext>
                  </a:extLst>
                </a:gridCol>
                <a:gridCol w="853198">
                  <a:extLst>
                    <a:ext uri="{9D8B030D-6E8A-4147-A177-3AD203B41FA5}">
                      <a16:colId xmlns:a16="http://schemas.microsoft.com/office/drawing/2014/main" val="20001"/>
                    </a:ext>
                  </a:extLst>
                </a:gridCol>
              </a:tblGrid>
              <a:tr h="141524">
                <a:tc rowSpan="6">
                  <a:txBody>
                    <a:bodyPr/>
                    <a:lstStyle/>
                    <a:p>
                      <a:pPr>
                        <a:lnSpc>
                          <a:spcPct val="100000"/>
                        </a:lnSpc>
                        <a:spcBef>
                          <a:spcPts val="50"/>
                        </a:spcBef>
                      </a:pPr>
                      <a:endParaRPr sz="2900">
                        <a:latin typeface="Times New Roman"/>
                        <a:cs typeface="Times New Roman"/>
                      </a:endParaRPr>
                    </a:p>
                    <a:p>
                      <a:pPr>
                        <a:lnSpc>
                          <a:spcPct val="100000"/>
                        </a:lnSpc>
                        <a:spcBef>
                          <a:spcPts val="5"/>
                        </a:spcBef>
                        <a:tabLst>
                          <a:tab pos="22225" algn="l"/>
                        </a:tabLst>
                      </a:pPr>
                      <a:r>
                        <a:rPr sz="3000" u="sng" dirty="0">
                          <a:latin typeface="Times New Roman"/>
                          <a:cs typeface="Times New Roman"/>
                        </a:rPr>
                        <a:t> 	</a:t>
                      </a:r>
                      <a:r>
                        <a:rPr sz="3000" spc="-295" dirty="0">
                          <a:latin typeface="Times New Roman"/>
                          <a:cs typeface="Times New Roman"/>
                        </a:rPr>
                        <a:t> </a:t>
                      </a:r>
                      <a:r>
                        <a:rPr sz="3600" spc="-7" baseline="1157" dirty="0">
                          <a:latin typeface="Arial"/>
                          <a:cs typeface="Arial"/>
                        </a:rPr>
                        <a:t>f</a:t>
                      </a:r>
                      <a:endParaRPr sz="3600" baseline="1157">
                        <a:latin typeface="Arial"/>
                        <a:cs typeface="Arial"/>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3600" baseline="1157">
                        <a:latin typeface="Arial"/>
                        <a:cs typeface="Arial"/>
                      </a:endParaRPr>
                    </a:p>
                  </a:txBody>
                  <a:tcPr marL="0" marR="0" marT="0" marB="0">
                    <a:lnL w="9524">
                      <a:solidFill>
                        <a:srgbClr val="666666"/>
                      </a:solidFill>
                      <a:prstDash val="solid"/>
                    </a:lnL>
                    <a:lnB w="9524">
                      <a:solidFill>
                        <a:srgbClr val="000000"/>
                      </a:solidFill>
                      <a:prstDash val="solid"/>
                    </a:lnB>
                  </a:tcPr>
                </a:tc>
                <a:extLst>
                  <a:ext uri="{0D108BD9-81ED-4DB2-BD59-A6C34878D82A}">
                    <a16:rowId xmlns:a16="http://schemas.microsoft.com/office/drawing/2014/main" val="10000"/>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3600" baseline="1157">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1"/>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3600" baseline="1157">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2"/>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3600" baseline="1157">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3"/>
                  </a:ext>
                </a:extLst>
              </a:tr>
              <a:tr h="228599">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3600" baseline="1157">
                        <a:latin typeface="Arial"/>
                        <a:cs typeface="Arial"/>
                      </a:endParaRPr>
                    </a:p>
                  </a:txBody>
                  <a:tcPr marL="0" marR="0" marT="0" marB="0">
                    <a:lnL w="9524">
                      <a:solidFill>
                        <a:srgbClr val="666666"/>
                      </a:solidFill>
                      <a:prstDash val="solid"/>
                    </a:lnL>
                    <a:lnT w="9524">
                      <a:solidFill>
                        <a:srgbClr val="000000"/>
                      </a:solidFill>
                      <a:prstDash val="solid"/>
                    </a:lnT>
                    <a:lnB w="9524">
                      <a:solidFill>
                        <a:srgbClr val="000000"/>
                      </a:solidFill>
                      <a:prstDash val="solid"/>
                    </a:lnB>
                  </a:tcPr>
                </a:tc>
                <a:extLst>
                  <a:ext uri="{0D108BD9-81ED-4DB2-BD59-A6C34878D82A}">
                    <a16:rowId xmlns:a16="http://schemas.microsoft.com/office/drawing/2014/main" val="10004"/>
                  </a:ext>
                </a:extLst>
              </a:tr>
              <a:tr h="183374">
                <a:tc vMerge="1">
                  <a:txBody>
                    <a:bodyPr/>
                    <a:lstStyle/>
                    <a:p>
                      <a:endParaRPr/>
                    </a:p>
                  </a:txBody>
                  <a:tcPr marL="0" marR="0" marT="0" marB="0">
                    <a:lnL w="9524">
                      <a:solidFill>
                        <a:srgbClr val="666666"/>
                      </a:solidFill>
                      <a:prstDash val="solid"/>
                    </a:lnL>
                    <a:lnR w="9524">
                      <a:solidFill>
                        <a:srgbClr val="666666"/>
                      </a:solidFill>
                      <a:prstDash val="solid"/>
                    </a:lnR>
                    <a:lnT w="9524">
                      <a:solidFill>
                        <a:srgbClr val="666666"/>
                      </a:solidFill>
                      <a:prstDash val="solid"/>
                    </a:lnT>
                    <a:lnB w="9524">
                      <a:solidFill>
                        <a:srgbClr val="666666"/>
                      </a:solidFill>
                      <a:prstDash val="solid"/>
                    </a:lnB>
                    <a:solidFill>
                      <a:srgbClr val="F2F2F2"/>
                    </a:solidFill>
                  </a:tcPr>
                </a:tc>
                <a:tc>
                  <a:txBody>
                    <a:bodyPr/>
                    <a:lstStyle/>
                    <a:p>
                      <a:endParaRPr sz="3600" baseline="1157">
                        <a:latin typeface="Arial"/>
                        <a:cs typeface="Arial"/>
                      </a:endParaRPr>
                    </a:p>
                  </a:txBody>
                  <a:tcPr marL="0" marR="0" marT="0" marB="0">
                    <a:lnL w="9524">
                      <a:solidFill>
                        <a:srgbClr val="666666"/>
                      </a:solidFill>
                      <a:prstDash val="solid"/>
                    </a:lnL>
                    <a:lnT w="9524">
                      <a:solidFill>
                        <a:srgbClr val="000000"/>
                      </a:solidFill>
                      <a:prstDash val="solid"/>
                    </a:lnT>
                  </a:tcPr>
                </a:tc>
                <a:extLst>
                  <a:ext uri="{0D108BD9-81ED-4DB2-BD59-A6C34878D82A}">
                    <a16:rowId xmlns:a16="http://schemas.microsoft.com/office/drawing/2014/main" val="10005"/>
                  </a:ext>
                </a:extLst>
              </a:tr>
            </a:tbl>
          </a:graphicData>
        </a:graphic>
      </p:graphicFrame>
      <p:sp>
        <p:nvSpPr>
          <p:cNvPr id="32" name="object 32"/>
          <p:cNvSpPr/>
          <p:nvPr/>
        </p:nvSpPr>
        <p:spPr>
          <a:xfrm>
            <a:off x="7598109" y="3381468"/>
            <a:ext cx="43815" cy="31750"/>
          </a:xfrm>
          <a:custGeom>
            <a:avLst/>
            <a:gdLst/>
            <a:ahLst/>
            <a:cxnLst/>
            <a:rect l="l" t="t" r="r" b="b"/>
            <a:pathLst>
              <a:path w="43815" h="31750">
                <a:moveTo>
                  <a:pt x="0" y="31449"/>
                </a:moveTo>
                <a:lnTo>
                  <a:pt x="43224" y="15724"/>
                </a:lnTo>
                <a:lnTo>
                  <a:pt x="0" y="0"/>
                </a:lnTo>
                <a:lnTo>
                  <a:pt x="0" y="31449"/>
                </a:lnTo>
                <a:close/>
              </a:path>
            </a:pathLst>
          </a:custGeom>
          <a:ln w="9524">
            <a:solidFill>
              <a:srgbClr val="000000"/>
            </a:solidFill>
          </a:ln>
        </p:spPr>
        <p:txBody>
          <a:bodyPr wrap="square" lIns="0" tIns="0" rIns="0" bIns="0" rtlCol="0"/>
          <a:lstStyle/>
          <a:p>
            <a:endParaRPr/>
          </a:p>
        </p:txBody>
      </p:sp>
      <p:sp>
        <p:nvSpPr>
          <p:cNvPr id="33" name="object 33"/>
          <p:cNvSpPr/>
          <p:nvPr/>
        </p:nvSpPr>
        <p:spPr>
          <a:xfrm>
            <a:off x="2471870" y="3625792"/>
            <a:ext cx="5126355" cy="0"/>
          </a:xfrm>
          <a:custGeom>
            <a:avLst/>
            <a:gdLst/>
            <a:ahLst/>
            <a:cxnLst/>
            <a:rect l="l" t="t" r="r" b="b"/>
            <a:pathLst>
              <a:path w="5126355">
                <a:moveTo>
                  <a:pt x="0" y="0"/>
                </a:moveTo>
                <a:lnTo>
                  <a:pt x="5126239" y="0"/>
                </a:lnTo>
              </a:path>
            </a:pathLst>
          </a:custGeom>
          <a:ln w="9524">
            <a:solidFill>
              <a:srgbClr val="000000"/>
            </a:solidFill>
          </a:ln>
        </p:spPr>
        <p:txBody>
          <a:bodyPr wrap="square" lIns="0" tIns="0" rIns="0" bIns="0" rtlCol="0"/>
          <a:lstStyle/>
          <a:p>
            <a:endParaRPr/>
          </a:p>
        </p:txBody>
      </p:sp>
      <p:sp>
        <p:nvSpPr>
          <p:cNvPr id="34" name="object 34"/>
          <p:cNvSpPr/>
          <p:nvPr/>
        </p:nvSpPr>
        <p:spPr>
          <a:xfrm>
            <a:off x="7598109" y="3610067"/>
            <a:ext cx="43815" cy="31750"/>
          </a:xfrm>
          <a:custGeom>
            <a:avLst/>
            <a:gdLst/>
            <a:ahLst/>
            <a:cxnLst/>
            <a:rect l="l" t="t" r="r" b="b"/>
            <a:pathLst>
              <a:path w="43815" h="31750">
                <a:moveTo>
                  <a:pt x="0" y="31449"/>
                </a:moveTo>
                <a:lnTo>
                  <a:pt x="43224" y="15724"/>
                </a:lnTo>
                <a:lnTo>
                  <a:pt x="0" y="0"/>
                </a:lnTo>
                <a:lnTo>
                  <a:pt x="0" y="31449"/>
                </a:lnTo>
                <a:close/>
              </a:path>
            </a:pathLst>
          </a:custGeom>
          <a:ln w="9524">
            <a:solidFill>
              <a:srgbClr val="000000"/>
            </a:solidFill>
          </a:ln>
        </p:spPr>
        <p:txBody>
          <a:bodyPr wrap="square" lIns="0" tIns="0" rIns="0" bIns="0" rtlCol="0"/>
          <a:lstStyle/>
          <a:p>
            <a:endParaRPr/>
          </a:p>
        </p:txBody>
      </p:sp>
      <p:sp>
        <p:nvSpPr>
          <p:cNvPr id="35" name="object 35"/>
          <p:cNvSpPr/>
          <p:nvPr/>
        </p:nvSpPr>
        <p:spPr>
          <a:xfrm>
            <a:off x="2471870" y="3854392"/>
            <a:ext cx="5126355" cy="0"/>
          </a:xfrm>
          <a:custGeom>
            <a:avLst/>
            <a:gdLst/>
            <a:ahLst/>
            <a:cxnLst/>
            <a:rect l="l" t="t" r="r" b="b"/>
            <a:pathLst>
              <a:path w="5126355">
                <a:moveTo>
                  <a:pt x="0" y="0"/>
                </a:moveTo>
                <a:lnTo>
                  <a:pt x="5126239" y="0"/>
                </a:lnTo>
              </a:path>
            </a:pathLst>
          </a:custGeom>
          <a:ln w="9524">
            <a:solidFill>
              <a:srgbClr val="000000"/>
            </a:solidFill>
          </a:ln>
        </p:spPr>
        <p:txBody>
          <a:bodyPr wrap="square" lIns="0" tIns="0" rIns="0" bIns="0" rtlCol="0"/>
          <a:lstStyle/>
          <a:p>
            <a:endParaRPr/>
          </a:p>
        </p:txBody>
      </p:sp>
      <p:sp>
        <p:nvSpPr>
          <p:cNvPr id="36" name="object 36"/>
          <p:cNvSpPr/>
          <p:nvPr/>
        </p:nvSpPr>
        <p:spPr>
          <a:xfrm>
            <a:off x="7598109" y="3838667"/>
            <a:ext cx="43815" cy="31750"/>
          </a:xfrm>
          <a:custGeom>
            <a:avLst/>
            <a:gdLst/>
            <a:ahLst/>
            <a:cxnLst/>
            <a:rect l="l" t="t" r="r" b="b"/>
            <a:pathLst>
              <a:path w="43815" h="31750">
                <a:moveTo>
                  <a:pt x="0" y="31449"/>
                </a:moveTo>
                <a:lnTo>
                  <a:pt x="43224" y="15724"/>
                </a:lnTo>
                <a:lnTo>
                  <a:pt x="0" y="0"/>
                </a:lnTo>
                <a:lnTo>
                  <a:pt x="0" y="31449"/>
                </a:lnTo>
                <a:close/>
              </a:path>
            </a:pathLst>
          </a:custGeom>
          <a:ln w="9524">
            <a:solidFill>
              <a:srgbClr val="000000"/>
            </a:solidFill>
          </a:ln>
        </p:spPr>
        <p:txBody>
          <a:bodyPr wrap="square" lIns="0" tIns="0" rIns="0" bIns="0" rtlCol="0"/>
          <a:lstStyle/>
          <a:p>
            <a:endParaRPr/>
          </a:p>
        </p:txBody>
      </p:sp>
      <p:sp>
        <p:nvSpPr>
          <p:cNvPr id="37" name="object 37"/>
          <p:cNvSpPr/>
          <p:nvPr/>
        </p:nvSpPr>
        <p:spPr>
          <a:xfrm>
            <a:off x="7598109" y="4067266"/>
            <a:ext cx="43815" cy="31750"/>
          </a:xfrm>
          <a:custGeom>
            <a:avLst/>
            <a:gdLst/>
            <a:ahLst/>
            <a:cxnLst/>
            <a:rect l="l" t="t" r="r" b="b"/>
            <a:pathLst>
              <a:path w="43815" h="31750">
                <a:moveTo>
                  <a:pt x="0" y="31449"/>
                </a:moveTo>
                <a:lnTo>
                  <a:pt x="43224" y="15724"/>
                </a:lnTo>
                <a:lnTo>
                  <a:pt x="0" y="0"/>
                </a:lnTo>
                <a:lnTo>
                  <a:pt x="0" y="31449"/>
                </a:lnTo>
                <a:close/>
              </a:path>
            </a:pathLst>
          </a:custGeom>
          <a:ln w="9524">
            <a:solidFill>
              <a:srgbClr val="000000"/>
            </a:solidFill>
          </a:ln>
        </p:spPr>
        <p:txBody>
          <a:bodyPr wrap="square" lIns="0" tIns="0" rIns="0" bIns="0" rtlCol="0"/>
          <a:lstStyle/>
          <a:p>
            <a:endParaRPr/>
          </a:p>
        </p:txBody>
      </p:sp>
      <p:sp>
        <p:nvSpPr>
          <p:cNvPr id="38" name="object 38"/>
          <p:cNvSpPr/>
          <p:nvPr/>
        </p:nvSpPr>
        <p:spPr>
          <a:xfrm>
            <a:off x="2471870" y="4311591"/>
            <a:ext cx="5126355" cy="0"/>
          </a:xfrm>
          <a:custGeom>
            <a:avLst/>
            <a:gdLst/>
            <a:ahLst/>
            <a:cxnLst/>
            <a:rect l="l" t="t" r="r" b="b"/>
            <a:pathLst>
              <a:path w="5126355">
                <a:moveTo>
                  <a:pt x="0" y="0"/>
                </a:moveTo>
                <a:lnTo>
                  <a:pt x="5126239" y="0"/>
                </a:lnTo>
              </a:path>
            </a:pathLst>
          </a:custGeom>
          <a:ln w="9524">
            <a:solidFill>
              <a:srgbClr val="000000"/>
            </a:solidFill>
          </a:ln>
        </p:spPr>
        <p:txBody>
          <a:bodyPr wrap="square" lIns="0" tIns="0" rIns="0" bIns="0" rtlCol="0"/>
          <a:lstStyle/>
          <a:p>
            <a:endParaRPr/>
          </a:p>
        </p:txBody>
      </p:sp>
      <p:sp>
        <p:nvSpPr>
          <p:cNvPr id="39" name="object 39"/>
          <p:cNvSpPr/>
          <p:nvPr/>
        </p:nvSpPr>
        <p:spPr>
          <a:xfrm>
            <a:off x="7598109" y="4295866"/>
            <a:ext cx="43815" cy="31750"/>
          </a:xfrm>
          <a:custGeom>
            <a:avLst/>
            <a:gdLst/>
            <a:ahLst/>
            <a:cxnLst/>
            <a:rect l="l" t="t" r="r" b="b"/>
            <a:pathLst>
              <a:path w="43815" h="31750">
                <a:moveTo>
                  <a:pt x="0" y="31449"/>
                </a:moveTo>
                <a:lnTo>
                  <a:pt x="43224" y="15724"/>
                </a:lnTo>
                <a:lnTo>
                  <a:pt x="0" y="0"/>
                </a:lnTo>
                <a:lnTo>
                  <a:pt x="0" y="31449"/>
                </a:lnTo>
                <a:close/>
              </a:path>
            </a:pathLst>
          </a:custGeom>
          <a:ln w="9524">
            <a:solidFill>
              <a:srgbClr val="000000"/>
            </a:solidFill>
          </a:ln>
        </p:spPr>
        <p:txBody>
          <a:bodyPr wrap="square" lIns="0" tIns="0" rIns="0" bIns="0" rtlCol="0"/>
          <a:lstStyle/>
          <a:p>
            <a:endParaRPr/>
          </a:p>
        </p:txBody>
      </p:sp>
      <p:sp>
        <p:nvSpPr>
          <p:cNvPr id="40" name="object 40"/>
          <p:cNvSpPr txBox="1"/>
          <p:nvPr/>
        </p:nvSpPr>
        <p:spPr>
          <a:xfrm>
            <a:off x="752298" y="126832"/>
            <a:ext cx="2143760" cy="1029335"/>
          </a:xfrm>
          <a:prstGeom prst="rect">
            <a:avLst/>
          </a:prstGeom>
        </p:spPr>
        <p:txBody>
          <a:bodyPr vert="horz" wrap="square" lIns="0" tIns="0" rIns="0" bIns="0" rtlCol="0">
            <a:spAutoFit/>
          </a:bodyPr>
          <a:lstStyle/>
          <a:p>
            <a:pPr marR="5080" algn="r">
              <a:lnSpc>
                <a:spcPct val="100000"/>
              </a:lnSpc>
            </a:pPr>
            <a:r>
              <a:rPr sz="1800" spc="-5" dirty="0">
                <a:latin typeface="Arial"/>
                <a:cs typeface="Arial"/>
              </a:rPr>
              <a:t>state</a:t>
            </a:r>
            <a:endParaRPr sz="1800">
              <a:latin typeface="Arial"/>
              <a:cs typeface="Arial"/>
            </a:endParaRPr>
          </a:p>
          <a:p>
            <a:pPr>
              <a:lnSpc>
                <a:spcPct val="100000"/>
              </a:lnSpc>
              <a:spcBef>
                <a:spcPts val="30"/>
              </a:spcBef>
            </a:pPr>
            <a:endParaRPr sz="1950">
              <a:latin typeface="Times New Roman"/>
              <a:cs typeface="Times New Roman"/>
            </a:endParaRPr>
          </a:p>
          <a:p>
            <a:pPr marL="12700">
              <a:lnSpc>
                <a:spcPct val="100000"/>
              </a:lnSpc>
            </a:pPr>
            <a:r>
              <a:rPr sz="3000" spc="-5" dirty="0">
                <a:latin typeface="Arial"/>
                <a:cs typeface="Arial"/>
              </a:rPr>
              <a:t>RNN</a:t>
            </a:r>
            <a:endParaRPr sz="3000">
              <a:latin typeface="Arial"/>
              <a:cs typeface="Arial"/>
            </a:endParaRPr>
          </a:p>
        </p:txBody>
      </p:sp>
      <p:sp>
        <p:nvSpPr>
          <p:cNvPr id="41" name="object 41"/>
          <p:cNvSpPr/>
          <p:nvPr/>
        </p:nvSpPr>
        <p:spPr>
          <a:xfrm>
            <a:off x="3167693" y="1924696"/>
            <a:ext cx="377190" cy="1239520"/>
          </a:xfrm>
          <a:custGeom>
            <a:avLst/>
            <a:gdLst/>
            <a:ahLst/>
            <a:cxnLst/>
            <a:rect l="l" t="t" r="r" b="b"/>
            <a:pathLst>
              <a:path w="377189" h="1239520">
                <a:moveTo>
                  <a:pt x="0" y="0"/>
                </a:moveTo>
                <a:lnTo>
                  <a:pt x="376799" y="0"/>
                </a:lnTo>
                <a:lnTo>
                  <a:pt x="376799" y="1239297"/>
                </a:lnTo>
                <a:lnTo>
                  <a:pt x="0" y="1239297"/>
                </a:lnTo>
                <a:lnTo>
                  <a:pt x="0" y="0"/>
                </a:lnTo>
                <a:close/>
              </a:path>
            </a:pathLst>
          </a:custGeom>
          <a:solidFill>
            <a:srgbClr val="F2F2F2"/>
          </a:solidFill>
        </p:spPr>
        <p:txBody>
          <a:bodyPr wrap="square" lIns="0" tIns="0" rIns="0" bIns="0" rtlCol="0"/>
          <a:lstStyle/>
          <a:p>
            <a:endParaRPr/>
          </a:p>
        </p:txBody>
      </p:sp>
      <p:sp>
        <p:nvSpPr>
          <p:cNvPr id="42" name="object 42"/>
          <p:cNvSpPr/>
          <p:nvPr/>
        </p:nvSpPr>
        <p:spPr>
          <a:xfrm>
            <a:off x="3167693" y="1924696"/>
            <a:ext cx="377190" cy="1239520"/>
          </a:xfrm>
          <a:custGeom>
            <a:avLst/>
            <a:gdLst/>
            <a:ahLst/>
            <a:cxnLst/>
            <a:rect l="l" t="t" r="r" b="b"/>
            <a:pathLst>
              <a:path w="377189" h="1239520">
                <a:moveTo>
                  <a:pt x="0" y="0"/>
                </a:moveTo>
                <a:lnTo>
                  <a:pt x="376799" y="0"/>
                </a:lnTo>
                <a:lnTo>
                  <a:pt x="376799" y="1239297"/>
                </a:lnTo>
                <a:lnTo>
                  <a:pt x="0" y="1239297"/>
                </a:lnTo>
                <a:lnTo>
                  <a:pt x="0" y="0"/>
                </a:lnTo>
                <a:close/>
              </a:path>
            </a:pathLst>
          </a:custGeom>
          <a:ln w="9524">
            <a:solidFill>
              <a:srgbClr val="666666"/>
            </a:solidFill>
          </a:ln>
        </p:spPr>
        <p:txBody>
          <a:bodyPr wrap="square" lIns="0" tIns="0" rIns="0" bIns="0" rtlCol="0"/>
          <a:lstStyle/>
          <a:p>
            <a:endParaRPr/>
          </a:p>
        </p:txBody>
      </p:sp>
      <p:sp>
        <p:nvSpPr>
          <p:cNvPr id="43" name="object 43"/>
          <p:cNvSpPr txBox="1"/>
          <p:nvPr/>
        </p:nvSpPr>
        <p:spPr>
          <a:xfrm>
            <a:off x="3240719" y="2351175"/>
            <a:ext cx="109855" cy="375920"/>
          </a:xfrm>
          <a:prstGeom prst="rect">
            <a:avLst/>
          </a:prstGeom>
        </p:spPr>
        <p:txBody>
          <a:bodyPr vert="horz" wrap="square" lIns="0" tIns="0" rIns="0" bIns="0" rtlCol="0">
            <a:spAutoFit/>
          </a:bodyPr>
          <a:lstStyle/>
          <a:p>
            <a:pPr marL="12700">
              <a:lnSpc>
                <a:spcPct val="100000"/>
              </a:lnSpc>
            </a:pPr>
            <a:r>
              <a:rPr sz="2400" spc="-5" dirty="0">
                <a:latin typeface="Arial"/>
                <a:cs typeface="Arial"/>
              </a:rPr>
              <a:t>f</a:t>
            </a:r>
            <a:endParaRPr sz="2400">
              <a:latin typeface="Arial"/>
              <a:cs typeface="Arial"/>
            </a:endParaRPr>
          </a:p>
        </p:txBody>
      </p:sp>
      <p:sp>
        <p:nvSpPr>
          <p:cNvPr id="44" name="object 44"/>
          <p:cNvSpPr/>
          <p:nvPr/>
        </p:nvSpPr>
        <p:spPr>
          <a:xfrm>
            <a:off x="2780869" y="2546394"/>
            <a:ext cx="0" cy="862965"/>
          </a:xfrm>
          <a:custGeom>
            <a:avLst/>
            <a:gdLst/>
            <a:ahLst/>
            <a:cxnLst/>
            <a:rect l="l" t="t" r="r" b="b"/>
            <a:pathLst>
              <a:path h="862964">
                <a:moveTo>
                  <a:pt x="0" y="862498"/>
                </a:moveTo>
                <a:lnTo>
                  <a:pt x="0" y="0"/>
                </a:lnTo>
              </a:path>
            </a:pathLst>
          </a:custGeom>
          <a:ln w="9524">
            <a:solidFill>
              <a:srgbClr val="000000"/>
            </a:solidFill>
          </a:ln>
        </p:spPr>
        <p:txBody>
          <a:bodyPr wrap="square" lIns="0" tIns="0" rIns="0" bIns="0" rtlCol="0"/>
          <a:lstStyle/>
          <a:p>
            <a:endParaRPr/>
          </a:p>
        </p:txBody>
      </p:sp>
      <p:sp>
        <p:nvSpPr>
          <p:cNvPr id="45" name="object 45"/>
          <p:cNvSpPr/>
          <p:nvPr/>
        </p:nvSpPr>
        <p:spPr>
          <a:xfrm>
            <a:off x="2772594" y="2544344"/>
            <a:ext cx="338455" cy="0"/>
          </a:xfrm>
          <a:custGeom>
            <a:avLst/>
            <a:gdLst/>
            <a:ahLst/>
            <a:cxnLst/>
            <a:rect l="l" t="t" r="r" b="b"/>
            <a:pathLst>
              <a:path w="338455">
                <a:moveTo>
                  <a:pt x="0" y="0"/>
                </a:moveTo>
                <a:lnTo>
                  <a:pt x="337949" y="0"/>
                </a:lnTo>
              </a:path>
            </a:pathLst>
          </a:custGeom>
          <a:ln w="9524">
            <a:solidFill>
              <a:srgbClr val="666666"/>
            </a:solidFill>
          </a:ln>
        </p:spPr>
        <p:txBody>
          <a:bodyPr wrap="square" lIns="0" tIns="0" rIns="0" bIns="0" rtlCol="0"/>
          <a:lstStyle/>
          <a:p>
            <a:endParaRPr/>
          </a:p>
        </p:txBody>
      </p:sp>
      <p:sp>
        <p:nvSpPr>
          <p:cNvPr id="46" name="object 46"/>
          <p:cNvSpPr/>
          <p:nvPr/>
        </p:nvSpPr>
        <p:spPr>
          <a:xfrm>
            <a:off x="3110543" y="2528619"/>
            <a:ext cx="43815" cy="31750"/>
          </a:xfrm>
          <a:custGeom>
            <a:avLst/>
            <a:gdLst/>
            <a:ahLst/>
            <a:cxnLst/>
            <a:rect l="l" t="t" r="r" b="b"/>
            <a:pathLst>
              <a:path w="43814" h="31750">
                <a:moveTo>
                  <a:pt x="0" y="31449"/>
                </a:moveTo>
                <a:lnTo>
                  <a:pt x="43224" y="15724"/>
                </a:lnTo>
                <a:lnTo>
                  <a:pt x="0" y="0"/>
                </a:lnTo>
                <a:lnTo>
                  <a:pt x="0" y="31449"/>
                </a:lnTo>
                <a:close/>
              </a:path>
            </a:pathLst>
          </a:custGeom>
          <a:ln w="9524">
            <a:solidFill>
              <a:srgbClr val="666666"/>
            </a:solidFill>
          </a:ln>
        </p:spPr>
        <p:txBody>
          <a:bodyPr wrap="square" lIns="0" tIns="0" rIns="0" bIns="0" rtlCol="0"/>
          <a:lstStyle/>
          <a:p>
            <a:endParaRPr/>
          </a:p>
        </p:txBody>
      </p:sp>
      <p:sp>
        <p:nvSpPr>
          <p:cNvPr id="47" name="object 47"/>
          <p:cNvSpPr/>
          <p:nvPr/>
        </p:nvSpPr>
        <p:spPr>
          <a:xfrm>
            <a:off x="3544492" y="2544344"/>
            <a:ext cx="325120" cy="0"/>
          </a:xfrm>
          <a:custGeom>
            <a:avLst/>
            <a:gdLst/>
            <a:ahLst/>
            <a:cxnLst/>
            <a:rect l="l" t="t" r="r" b="b"/>
            <a:pathLst>
              <a:path w="325120">
                <a:moveTo>
                  <a:pt x="0" y="0"/>
                </a:moveTo>
                <a:lnTo>
                  <a:pt x="324899" y="0"/>
                </a:lnTo>
              </a:path>
            </a:pathLst>
          </a:custGeom>
          <a:ln w="9524">
            <a:solidFill>
              <a:srgbClr val="666666"/>
            </a:solidFill>
          </a:ln>
        </p:spPr>
        <p:txBody>
          <a:bodyPr wrap="square" lIns="0" tIns="0" rIns="0" bIns="0" rtlCol="0"/>
          <a:lstStyle/>
          <a:p>
            <a:endParaRPr/>
          </a:p>
        </p:txBody>
      </p:sp>
      <p:sp>
        <p:nvSpPr>
          <p:cNvPr id="48" name="object 48"/>
          <p:cNvSpPr/>
          <p:nvPr/>
        </p:nvSpPr>
        <p:spPr>
          <a:xfrm>
            <a:off x="3685192" y="3200393"/>
            <a:ext cx="393700" cy="393700"/>
          </a:xfrm>
          <a:custGeom>
            <a:avLst/>
            <a:gdLst/>
            <a:ahLst/>
            <a:cxnLst/>
            <a:rect l="l" t="t" r="r" b="b"/>
            <a:pathLst>
              <a:path w="393700" h="393700">
                <a:moveTo>
                  <a:pt x="0" y="196799"/>
                </a:moveTo>
                <a:lnTo>
                  <a:pt x="5197" y="151679"/>
                </a:lnTo>
                <a:lnTo>
                  <a:pt x="20001" y="110258"/>
                </a:lnTo>
                <a:lnTo>
                  <a:pt x="43231" y="73717"/>
                </a:lnTo>
                <a:lnTo>
                  <a:pt x="73707" y="43239"/>
                </a:lnTo>
                <a:lnTo>
                  <a:pt x="110247" y="20005"/>
                </a:lnTo>
                <a:lnTo>
                  <a:pt x="151671" y="5198"/>
                </a:lnTo>
                <a:lnTo>
                  <a:pt x="196799" y="0"/>
                </a:lnTo>
                <a:lnTo>
                  <a:pt x="235374" y="3818"/>
                </a:lnTo>
                <a:lnTo>
                  <a:pt x="272111" y="14987"/>
                </a:lnTo>
                <a:lnTo>
                  <a:pt x="305980" y="33074"/>
                </a:lnTo>
                <a:lnTo>
                  <a:pt x="335949" y="57649"/>
                </a:lnTo>
                <a:lnTo>
                  <a:pt x="360534" y="87618"/>
                </a:lnTo>
                <a:lnTo>
                  <a:pt x="378621" y="121487"/>
                </a:lnTo>
                <a:lnTo>
                  <a:pt x="389783" y="158224"/>
                </a:lnTo>
                <a:lnTo>
                  <a:pt x="393599" y="196799"/>
                </a:lnTo>
                <a:lnTo>
                  <a:pt x="388402" y="241927"/>
                </a:lnTo>
                <a:lnTo>
                  <a:pt x="373598" y="283351"/>
                </a:lnTo>
                <a:lnTo>
                  <a:pt x="350367" y="319892"/>
                </a:lnTo>
                <a:lnTo>
                  <a:pt x="319892" y="350367"/>
                </a:lnTo>
                <a:lnTo>
                  <a:pt x="283351" y="373598"/>
                </a:lnTo>
                <a:lnTo>
                  <a:pt x="241927" y="388402"/>
                </a:lnTo>
                <a:lnTo>
                  <a:pt x="196799" y="393599"/>
                </a:lnTo>
                <a:lnTo>
                  <a:pt x="151671" y="388402"/>
                </a:lnTo>
                <a:lnTo>
                  <a:pt x="110247" y="373598"/>
                </a:lnTo>
                <a:lnTo>
                  <a:pt x="73707" y="350367"/>
                </a:lnTo>
                <a:lnTo>
                  <a:pt x="43231" y="319892"/>
                </a:lnTo>
                <a:lnTo>
                  <a:pt x="20001" y="283351"/>
                </a:lnTo>
                <a:lnTo>
                  <a:pt x="5197" y="241927"/>
                </a:lnTo>
                <a:lnTo>
                  <a:pt x="0" y="196799"/>
                </a:lnTo>
                <a:close/>
              </a:path>
            </a:pathLst>
          </a:custGeom>
          <a:ln w="9524">
            <a:solidFill>
              <a:srgbClr val="666666"/>
            </a:solidFill>
          </a:ln>
        </p:spPr>
        <p:txBody>
          <a:bodyPr wrap="square" lIns="0" tIns="0" rIns="0" bIns="0" rtlCol="0"/>
          <a:lstStyle/>
          <a:p>
            <a:endParaRPr/>
          </a:p>
        </p:txBody>
      </p:sp>
      <p:sp>
        <p:nvSpPr>
          <p:cNvPr id="49" name="object 49"/>
          <p:cNvSpPr/>
          <p:nvPr/>
        </p:nvSpPr>
        <p:spPr>
          <a:xfrm>
            <a:off x="3877792" y="2537994"/>
            <a:ext cx="4445" cy="605790"/>
          </a:xfrm>
          <a:custGeom>
            <a:avLst/>
            <a:gdLst/>
            <a:ahLst/>
            <a:cxnLst/>
            <a:rect l="l" t="t" r="r" b="b"/>
            <a:pathLst>
              <a:path w="4445" h="605789">
                <a:moveTo>
                  <a:pt x="0" y="0"/>
                </a:moveTo>
                <a:lnTo>
                  <a:pt x="3824" y="605248"/>
                </a:lnTo>
              </a:path>
            </a:pathLst>
          </a:custGeom>
          <a:ln w="9524">
            <a:solidFill>
              <a:srgbClr val="666666"/>
            </a:solidFill>
          </a:ln>
        </p:spPr>
        <p:txBody>
          <a:bodyPr wrap="square" lIns="0" tIns="0" rIns="0" bIns="0" rtlCol="0"/>
          <a:lstStyle/>
          <a:p>
            <a:endParaRPr/>
          </a:p>
        </p:txBody>
      </p:sp>
      <p:sp>
        <p:nvSpPr>
          <p:cNvPr id="50" name="object 50"/>
          <p:cNvSpPr/>
          <p:nvPr/>
        </p:nvSpPr>
        <p:spPr>
          <a:xfrm>
            <a:off x="3865892" y="3143143"/>
            <a:ext cx="31750" cy="43815"/>
          </a:xfrm>
          <a:custGeom>
            <a:avLst/>
            <a:gdLst/>
            <a:ahLst/>
            <a:cxnLst/>
            <a:rect l="l" t="t" r="r" b="b"/>
            <a:pathLst>
              <a:path w="31750" h="43814">
                <a:moveTo>
                  <a:pt x="0" y="199"/>
                </a:moveTo>
                <a:lnTo>
                  <a:pt x="15999" y="43324"/>
                </a:lnTo>
                <a:lnTo>
                  <a:pt x="31474" y="0"/>
                </a:lnTo>
                <a:lnTo>
                  <a:pt x="0" y="199"/>
                </a:lnTo>
                <a:close/>
              </a:path>
            </a:pathLst>
          </a:custGeom>
          <a:ln w="9524">
            <a:solidFill>
              <a:srgbClr val="666666"/>
            </a:solidFill>
          </a:ln>
        </p:spPr>
        <p:txBody>
          <a:bodyPr wrap="square" lIns="0" tIns="0" rIns="0" bIns="0" rtlCol="0"/>
          <a:lstStyle/>
          <a:p>
            <a:endParaRPr/>
          </a:p>
        </p:txBody>
      </p:sp>
      <p:sp>
        <p:nvSpPr>
          <p:cNvPr id="51" name="object 51"/>
          <p:cNvSpPr/>
          <p:nvPr/>
        </p:nvSpPr>
        <p:spPr>
          <a:xfrm>
            <a:off x="4767890" y="1924696"/>
            <a:ext cx="377190" cy="1239520"/>
          </a:xfrm>
          <a:custGeom>
            <a:avLst/>
            <a:gdLst/>
            <a:ahLst/>
            <a:cxnLst/>
            <a:rect l="l" t="t" r="r" b="b"/>
            <a:pathLst>
              <a:path w="377189" h="1239520">
                <a:moveTo>
                  <a:pt x="0" y="0"/>
                </a:moveTo>
                <a:lnTo>
                  <a:pt x="376799" y="0"/>
                </a:lnTo>
                <a:lnTo>
                  <a:pt x="376799" y="1239297"/>
                </a:lnTo>
                <a:lnTo>
                  <a:pt x="0" y="1239297"/>
                </a:lnTo>
                <a:lnTo>
                  <a:pt x="0" y="0"/>
                </a:lnTo>
                <a:close/>
              </a:path>
            </a:pathLst>
          </a:custGeom>
          <a:solidFill>
            <a:srgbClr val="F2F2F2"/>
          </a:solidFill>
        </p:spPr>
        <p:txBody>
          <a:bodyPr wrap="square" lIns="0" tIns="0" rIns="0" bIns="0" rtlCol="0"/>
          <a:lstStyle/>
          <a:p>
            <a:endParaRPr/>
          </a:p>
        </p:txBody>
      </p:sp>
      <p:sp>
        <p:nvSpPr>
          <p:cNvPr id="52" name="object 52"/>
          <p:cNvSpPr/>
          <p:nvPr/>
        </p:nvSpPr>
        <p:spPr>
          <a:xfrm>
            <a:off x="4767890" y="1924696"/>
            <a:ext cx="377190" cy="1239520"/>
          </a:xfrm>
          <a:custGeom>
            <a:avLst/>
            <a:gdLst/>
            <a:ahLst/>
            <a:cxnLst/>
            <a:rect l="l" t="t" r="r" b="b"/>
            <a:pathLst>
              <a:path w="377189" h="1239520">
                <a:moveTo>
                  <a:pt x="0" y="0"/>
                </a:moveTo>
                <a:lnTo>
                  <a:pt x="376799" y="0"/>
                </a:lnTo>
                <a:lnTo>
                  <a:pt x="376799" y="1239297"/>
                </a:lnTo>
                <a:lnTo>
                  <a:pt x="0" y="1239297"/>
                </a:lnTo>
                <a:lnTo>
                  <a:pt x="0" y="0"/>
                </a:lnTo>
                <a:close/>
              </a:path>
            </a:pathLst>
          </a:custGeom>
          <a:ln w="9524">
            <a:solidFill>
              <a:srgbClr val="666666"/>
            </a:solidFill>
          </a:ln>
        </p:spPr>
        <p:txBody>
          <a:bodyPr wrap="square" lIns="0" tIns="0" rIns="0" bIns="0" rtlCol="0"/>
          <a:lstStyle/>
          <a:p>
            <a:endParaRPr/>
          </a:p>
        </p:txBody>
      </p:sp>
      <p:sp>
        <p:nvSpPr>
          <p:cNvPr id="53" name="object 53"/>
          <p:cNvSpPr txBox="1"/>
          <p:nvPr/>
        </p:nvSpPr>
        <p:spPr>
          <a:xfrm>
            <a:off x="4840916" y="2351175"/>
            <a:ext cx="109855" cy="375920"/>
          </a:xfrm>
          <a:prstGeom prst="rect">
            <a:avLst/>
          </a:prstGeom>
        </p:spPr>
        <p:txBody>
          <a:bodyPr vert="horz" wrap="square" lIns="0" tIns="0" rIns="0" bIns="0" rtlCol="0">
            <a:spAutoFit/>
          </a:bodyPr>
          <a:lstStyle/>
          <a:p>
            <a:pPr marL="12700">
              <a:lnSpc>
                <a:spcPct val="100000"/>
              </a:lnSpc>
            </a:pPr>
            <a:r>
              <a:rPr sz="2400" spc="-5" dirty="0">
                <a:latin typeface="Arial"/>
                <a:cs typeface="Arial"/>
              </a:rPr>
              <a:t>f</a:t>
            </a:r>
            <a:endParaRPr sz="2400">
              <a:latin typeface="Arial"/>
              <a:cs typeface="Arial"/>
            </a:endParaRPr>
          </a:p>
        </p:txBody>
      </p:sp>
      <p:sp>
        <p:nvSpPr>
          <p:cNvPr id="54" name="object 54"/>
          <p:cNvSpPr/>
          <p:nvPr/>
        </p:nvSpPr>
        <p:spPr>
          <a:xfrm>
            <a:off x="4381066" y="2546394"/>
            <a:ext cx="0" cy="862965"/>
          </a:xfrm>
          <a:custGeom>
            <a:avLst/>
            <a:gdLst/>
            <a:ahLst/>
            <a:cxnLst/>
            <a:rect l="l" t="t" r="r" b="b"/>
            <a:pathLst>
              <a:path h="862964">
                <a:moveTo>
                  <a:pt x="0" y="862498"/>
                </a:moveTo>
                <a:lnTo>
                  <a:pt x="0" y="0"/>
                </a:lnTo>
              </a:path>
            </a:pathLst>
          </a:custGeom>
          <a:ln w="9524">
            <a:solidFill>
              <a:srgbClr val="000000"/>
            </a:solidFill>
          </a:ln>
        </p:spPr>
        <p:txBody>
          <a:bodyPr wrap="square" lIns="0" tIns="0" rIns="0" bIns="0" rtlCol="0"/>
          <a:lstStyle/>
          <a:p>
            <a:endParaRPr/>
          </a:p>
        </p:txBody>
      </p:sp>
      <p:sp>
        <p:nvSpPr>
          <p:cNvPr id="55" name="object 55"/>
          <p:cNvSpPr/>
          <p:nvPr/>
        </p:nvSpPr>
        <p:spPr>
          <a:xfrm>
            <a:off x="4372791" y="2544344"/>
            <a:ext cx="338455" cy="0"/>
          </a:xfrm>
          <a:custGeom>
            <a:avLst/>
            <a:gdLst/>
            <a:ahLst/>
            <a:cxnLst/>
            <a:rect l="l" t="t" r="r" b="b"/>
            <a:pathLst>
              <a:path w="338454">
                <a:moveTo>
                  <a:pt x="0" y="0"/>
                </a:moveTo>
                <a:lnTo>
                  <a:pt x="337949" y="0"/>
                </a:lnTo>
              </a:path>
            </a:pathLst>
          </a:custGeom>
          <a:ln w="9524">
            <a:solidFill>
              <a:srgbClr val="666666"/>
            </a:solidFill>
          </a:ln>
        </p:spPr>
        <p:txBody>
          <a:bodyPr wrap="square" lIns="0" tIns="0" rIns="0" bIns="0" rtlCol="0"/>
          <a:lstStyle/>
          <a:p>
            <a:endParaRPr/>
          </a:p>
        </p:txBody>
      </p:sp>
      <p:sp>
        <p:nvSpPr>
          <p:cNvPr id="56" name="object 56"/>
          <p:cNvSpPr/>
          <p:nvPr/>
        </p:nvSpPr>
        <p:spPr>
          <a:xfrm>
            <a:off x="4710740" y="2528619"/>
            <a:ext cx="43815" cy="31750"/>
          </a:xfrm>
          <a:custGeom>
            <a:avLst/>
            <a:gdLst/>
            <a:ahLst/>
            <a:cxnLst/>
            <a:rect l="l" t="t" r="r" b="b"/>
            <a:pathLst>
              <a:path w="43814" h="31750">
                <a:moveTo>
                  <a:pt x="0" y="31449"/>
                </a:moveTo>
                <a:lnTo>
                  <a:pt x="43224" y="15724"/>
                </a:lnTo>
                <a:lnTo>
                  <a:pt x="0" y="0"/>
                </a:lnTo>
                <a:lnTo>
                  <a:pt x="0" y="31449"/>
                </a:lnTo>
                <a:close/>
              </a:path>
            </a:pathLst>
          </a:custGeom>
          <a:ln w="9524">
            <a:solidFill>
              <a:srgbClr val="666666"/>
            </a:solidFill>
          </a:ln>
        </p:spPr>
        <p:txBody>
          <a:bodyPr wrap="square" lIns="0" tIns="0" rIns="0" bIns="0" rtlCol="0"/>
          <a:lstStyle/>
          <a:p>
            <a:endParaRPr/>
          </a:p>
        </p:txBody>
      </p:sp>
      <p:sp>
        <p:nvSpPr>
          <p:cNvPr id="57" name="object 57"/>
          <p:cNvSpPr/>
          <p:nvPr/>
        </p:nvSpPr>
        <p:spPr>
          <a:xfrm>
            <a:off x="5144689" y="2544344"/>
            <a:ext cx="325120" cy="0"/>
          </a:xfrm>
          <a:custGeom>
            <a:avLst/>
            <a:gdLst/>
            <a:ahLst/>
            <a:cxnLst/>
            <a:rect l="l" t="t" r="r" b="b"/>
            <a:pathLst>
              <a:path w="325120">
                <a:moveTo>
                  <a:pt x="0" y="0"/>
                </a:moveTo>
                <a:lnTo>
                  <a:pt x="324899" y="0"/>
                </a:lnTo>
              </a:path>
            </a:pathLst>
          </a:custGeom>
          <a:ln w="9524">
            <a:solidFill>
              <a:srgbClr val="666666"/>
            </a:solidFill>
          </a:ln>
        </p:spPr>
        <p:txBody>
          <a:bodyPr wrap="square" lIns="0" tIns="0" rIns="0" bIns="0" rtlCol="0"/>
          <a:lstStyle/>
          <a:p>
            <a:endParaRPr/>
          </a:p>
        </p:txBody>
      </p:sp>
      <p:sp>
        <p:nvSpPr>
          <p:cNvPr id="58" name="object 58"/>
          <p:cNvSpPr/>
          <p:nvPr/>
        </p:nvSpPr>
        <p:spPr>
          <a:xfrm>
            <a:off x="5285389" y="3200393"/>
            <a:ext cx="393700" cy="393700"/>
          </a:xfrm>
          <a:custGeom>
            <a:avLst/>
            <a:gdLst/>
            <a:ahLst/>
            <a:cxnLst/>
            <a:rect l="l" t="t" r="r" b="b"/>
            <a:pathLst>
              <a:path w="393700" h="393700">
                <a:moveTo>
                  <a:pt x="0" y="196799"/>
                </a:moveTo>
                <a:lnTo>
                  <a:pt x="5197" y="151679"/>
                </a:lnTo>
                <a:lnTo>
                  <a:pt x="20001" y="110258"/>
                </a:lnTo>
                <a:lnTo>
                  <a:pt x="43231" y="73717"/>
                </a:lnTo>
                <a:lnTo>
                  <a:pt x="73707" y="43239"/>
                </a:lnTo>
                <a:lnTo>
                  <a:pt x="110247" y="20005"/>
                </a:lnTo>
                <a:lnTo>
                  <a:pt x="151671" y="5198"/>
                </a:lnTo>
                <a:lnTo>
                  <a:pt x="196799" y="0"/>
                </a:lnTo>
                <a:lnTo>
                  <a:pt x="235374" y="3818"/>
                </a:lnTo>
                <a:lnTo>
                  <a:pt x="272111" y="14987"/>
                </a:lnTo>
                <a:lnTo>
                  <a:pt x="305980" y="33074"/>
                </a:lnTo>
                <a:lnTo>
                  <a:pt x="335949" y="57649"/>
                </a:lnTo>
                <a:lnTo>
                  <a:pt x="360534" y="87618"/>
                </a:lnTo>
                <a:lnTo>
                  <a:pt x="378621" y="121487"/>
                </a:lnTo>
                <a:lnTo>
                  <a:pt x="389783" y="158224"/>
                </a:lnTo>
                <a:lnTo>
                  <a:pt x="393599" y="196799"/>
                </a:lnTo>
                <a:lnTo>
                  <a:pt x="388402" y="241927"/>
                </a:lnTo>
                <a:lnTo>
                  <a:pt x="373598" y="283351"/>
                </a:lnTo>
                <a:lnTo>
                  <a:pt x="350367" y="319892"/>
                </a:lnTo>
                <a:lnTo>
                  <a:pt x="319892" y="350367"/>
                </a:lnTo>
                <a:lnTo>
                  <a:pt x="283351" y="373598"/>
                </a:lnTo>
                <a:lnTo>
                  <a:pt x="241927" y="388402"/>
                </a:lnTo>
                <a:lnTo>
                  <a:pt x="196799" y="393599"/>
                </a:lnTo>
                <a:lnTo>
                  <a:pt x="151671" y="388402"/>
                </a:lnTo>
                <a:lnTo>
                  <a:pt x="110247" y="373598"/>
                </a:lnTo>
                <a:lnTo>
                  <a:pt x="73707" y="350367"/>
                </a:lnTo>
                <a:lnTo>
                  <a:pt x="43231" y="319892"/>
                </a:lnTo>
                <a:lnTo>
                  <a:pt x="20001" y="283351"/>
                </a:lnTo>
                <a:lnTo>
                  <a:pt x="5197" y="241927"/>
                </a:lnTo>
                <a:lnTo>
                  <a:pt x="0" y="196799"/>
                </a:lnTo>
                <a:close/>
              </a:path>
            </a:pathLst>
          </a:custGeom>
          <a:ln w="9524">
            <a:solidFill>
              <a:srgbClr val="666666"/>
            </a:solidFill>
          </a:ln>
        </p:spPr>
        <p:txBody>
          <a:bodyPr wrap="square" lIns="0" tIns="0" rIns="0" bIns="0" rtlCol="0"/>
          <a:lstStyle/>
          <a:p>
            <a:endParaRPr/>
          </a:p>
        </p:txBody>
      </p:sp>
      <p:sp>
        <p:nvSpPr>
          <p:cNvPr id="59" name="object 59"/>
          <p:cNvSpPr/>
          <p:nvPr/>
        </p:nvSpPr>
        <p:spPr>
          <a:xfrm>
            <a:off x="5477988" y="2537994"/>
            <a:ext cx="4445" cy="605790"/>
          </a:xfrm>
          <a:custGeom>
            <a:avLst/>
            <a:gdLst/>
            <a:ahLst/>
            <a:cxnLst/>
            <a:rect l="l" t="t" r="r" b="b"/>
            <a:pathLst>
              <a:path w="4445" h="605789">
                <a:moveTo>
                  <a:pt x="0" y="0"/>
                </a:moveTo>
                <a:lnTo>
                  <a:pt x="3824" y="605248"/>
                </a:lnTo>
              </a:path>
            </a:pathLst>
          </a:custGeom>
          <a:ln w="9524">
            <a:solidFill>
              <a:srgbClr val="666666"/>
            </a:solidFill>
          </a:ln>
        </p:spPr>
        <p:txBody>
          <a:bodyPr wrap="square" lIns="0" tIns="0" rIns="0" bIns="0" rtlCol="0"/>
          <a:lstStyle/>
          <a:p>
            <a:endParaRPr/>
          </a:p>
        </p:txBody>
      </p:sp>
      <p:sp>
        <p:nvSpPr>
          <p:cNvPr id="60" name="object 60"/>
          <p:cNvSpPr/>
          <p:nvPr/>
        </p:nvSpPr>
        <p:spPr>
          <a:xfrm>
            <a:off x="5466088" y="3143143"/>
            <a:ext cx="31750" cy="43815"/>
          </a:xfrm>
          <a:custGeom>
            <a:avLst/>
            <a:gdLst/>
            <a:ahLst/>
            <a:cxnLst/>
            <a:rect l="l" t="t" r="r" b="b"/>
            <a:pathLst>
              <a:path w="31750" h="43814">
                <a:moveTo>
                  <a:pt x="0" y="199"/>
                </a:moveTo>
                <a:lnTo>
                  <a:pt x="15999" y="43324"/>
                </a:lnTo>
                <a:lnTo>
                  <a:pt x="31474" y="0"/>
                </a:lnTo>
                <a:lnTo>
                  <a:pt x="0" y="199"/>
                </a:lnTo>
                <a:close/>
              </a:path>
            </a:pathLst>
          </a:custGeom>
          <a:ln w="9524">
            <a:solidFill>
              <a:srgbClr val="666666"/>
            </a:solidFill>
          </a:ln>
        </p:spPr>
        <p:txBody>
          <a:bodyPr wrap="square" lIns="0" tIns="0" rIns="0" bIns="0" rtlCol="0"/>
          <a:lstStyle/>
          <a:p>
            <a:endParaRPr/>
          </a:p>
        </p:txBody>
      </p:sp>
      <p:sp>
        <p:nvSpPr>
          <p:cNvPr id="61" name="object 61"/>
          <p:cNvSpPr/>
          <p:nvPr/>
        </p:nvSpPr>
        <p:spPr>
          <a:xfrm>
            <a:off x="6368087" y="1924696"/>
            <a:ext cx="377190" cy="1239520"/>
          </a:xfrm>
          <a:custGeom>
            <a:avLst/>
            <a:gdLst/>
            <a:ahLst/>
            <a:cxnLst/>
            <a:rect l="l" t="t" r="r" b="b"/>
            <a:pathLst>
              <a:path w="377190" h="1239520">
                <a:moveTo>
                  <a:pt x="0" y="0"/>
                </a:moveTo>
                <a:lnTo>
                  <a:pt x="376799" y="0"/>
                </a:lnTo>
                <a:lnTo>
                  <a:pt x="376799" y="1239297"/>
                </a:lnTo>
                <a:lnTo>
                  <a:pt x="0" y="1239297"/>
                </a:lnTo>
                <a:lnTo>
                  <a:pt x="0" y="0"/>
                </a:lnTo>
                <a:close/>
              </a:path>
            </a:pathLst>
          </a:custGeom>
          <a:solidFill>
            <a:srgbClr val="F2F2F2"/>
          </a:solidFill>
        </p:spPr>
        <p:txBody>
          <a:bodyPr wrap="square" lIns="0" tIns="0" rIns="0" bIns="0" rtlCol="0"/>
          <a:lstStyle/>
          <a:p>
            <a:endParaRPr/>
          </a:p>
        </p:txBody>
      </p:sp>
      <p:sp>
        <p:nvSpPr>
          <p:cNvPr id="62" name="object 62"/>
          <p:cNvSpPr/>
          <p:nvPr/>
        </p:nvSpPr>
        <p:spPr>
          <a:xfrm>
            <a:off x="6368087" y="1924696"/>
            <a:ext cx="377190" cy="1239520"/>
          </a:xfrm>
          <a:custGeom>
            <a:avLst/>
            <a:gdLst/>
            <a:ahLst/>
            <a:cxnLst/>
            <a:rect l="l" t="t" r="r" b="b"/>
            <a:pathLst>
              <a:path w="377190" h="1239520">
                <a:moveTo>
                  <a:pt x="0" y="0"/>
                </a:moveTo>
                <a:lnTo>
                  <a:pt x="376799" y="0"/>
                </a:lnTo>
                <a:lnTo>
                  <a:pt x="376799" y="1239297"/>
                </a:lnTo>
                <a:lnTo>
                  <a:pt x="0" y="1239297"/>
                </a:lnTo>
                <a:lnTo>
                  <a:pt x="0" y="0"/>
                </a:lnTo>
                <a:close/>
              </a:path>
            </a:pathLst>
          </a:custGeom>
          <a:ln w="9524">
            <a:solidFill>
              <a:srgbClr val="666666"/>
            </a:solidFill>
          </a:ln>
        </p:spPr>
        <p:txBody>
          <a:bodyPr wrap="square" lIns="0" tIns="0" rIns="0" bIns="0" rtlCol="0"/>
          <a:lstStyle/>
          <a:p>
            <a:endParaRPr/>
          </a:p>
        </p:txBody>
      </p:sp>
      <p:sp>
        <p:nvSpPr>
          <p:cNvPr id="63" name="object 63"/>
          <p:cNvSpPr txBox="1"/>
          <p:nvPr/>
        </p:nvSpPr>
        <p:spPr>
          <a:xfrm>
            <a:off x="6441112" y="2351175"/>
            <a:ext cx="109855" cy="375920"/>
          </a:xfrm>
          <a:prstGeom prst="rect">
            <a:avLst/>
          </a:prstGeom>
        </p:spPr>
        <p:txBody>
          <a:bodyPr vert="horz" wrap="square" lIns="0" tIns="0" rIns="0" bIns="0" rtlCol="0">
            <a:spAutoFit/>
          </a:bodyPr>
          <a:lstStyle/>
          <a:p>
            <a:pPr marL="12700">
              <a:lnSpc>
                <a:spcPct val="100000"/>
              </a:lnSpc>
            </a:pPr>
            <a:r>
              <a:rPr sz="2400" spc="-5" dirty="0">
                <a:latin typeface="Arial"/>
                <a:cs typeface="Arial"/>
              </a:rPr>
              <a:t>f</a:t>
            </a:r>
            <a:endParaRPr sz="2400">
              <a:latin typeface="Arial"/>
              <a:cs typeface="Arial"/>
            </a:endParaRPr>
          </a:p>
        </p:txBody>
      </p:sp>
      <p:sp>
        <p:nvSpPr>
          <p:cNvPr id="64" name="object 64"/>
          <p:cNvSpPr/>
          <p:nvPr/>
        </p:nvSpPr>
        <p:spPr>
          <a:xfrm>
            <a:off x="5981262" y="2546394"/>
            <a:ext cx="0" cy="862965"/>
          </a:xfrm>
          <a:custGeom>
            <a:avLst/>
            <a:gdLst/>
            <a:ahLst/>
            <a:cxnLst/>
            <a:rect l="l" t="t" r="r" b="b"/>
            <a:pathLst>
              <a:path h="862964">
                <a:moveTo>
                  <a:pt x="0" y="862498"/>
                </a:moveTo>
                <a:lnTo>
                  <a:pt x="0" y="0"/>
                </a:lnTo>
              </a:path>
            </a:pathLst>
          </a:custGeom>
          <a:ln w="9524">
            <a:solidFill>
              <a:srgbClr val="000000"/>
            </a:solidFill>
          </a:ln>
        </p:spPr>
        <p:txBody>
          <a:bodyPr wrap="square" lIns="0" tIns="0" rIns="0" bIns="0" rtlCol="0"/>
          <a:lstStyle/>
          <a:p>
            <a:endParaRPr/>
          </a:p>
        </p:txBody>
      </p:sp>
      <p:sp>
        <p:nvSpPr>
          <p:cNvPr id="65" name="object 65"/>
          <p:cNvSpPr/>
          <p:nvPr/>
        </p:nvSpPr>
        <p:spPr>
          <a:xfrm>
            <a:off x="5972988" y="2544344"/>
            <a:ext cx="338455" cy="0"/>
          </a:xfrm>
          <a:custGeom>
            <a:avLst/>
            <a:gdLst/>
            <a:ahLst/>
            <a:cxnLst/>
            <a:rect l="l" t="t" r="r" b="b"/>
            <a:pathLst>
              <a:path w="338454">
                <a:moveTo>
                  <a:pt x="0" y="0"/>
                </a:moveTo>
                <a:lnTo>
                  <a:pt x="337949" y="0"/>
                </a:lnTo>
              </a:path>
            </a:pathLst>
          </a:custGeom>
          <a:ln w="9524">
            <a:solidFill>
              <a:srgbClr val="666666"/>
            </a:solidFill>
          </a:ln>
        </p:spPr>
        <p:txBody>
          <a:bodyPr wrap="square" lIns="0" tIns="0" rIns="0" bIns="0" rtlCol="0"/>
          <a:lstStyle/>
          <a:p>
            <a:endParaRPr/>
          </a:p>
        </p:txBody>
      </p:sp>
      <p:sp>
        <p:nvSpPr>
          <p:cNvPr id="66" name="object 66"/>
          <p:cNvSpPr/>
          <p:nvPr/>
        </p:nvSpPr>
        <p:spPr>
          <a:xfrm>
            <a:off x="6310937" y="2528619"/>
            <a:ext cx="43815" cy="31750"/>
          </a:xfrm>
          <a:custGeom>
            <a:avLst/>
            <a:gdLst/>
            <a:ahLst/>
            <a:cxnLst/>
            <a:rect l="l" t="t" r="r" b="b"/>
            <a:pathLst>
              <a:path w="43814" h="31750">
                <a:moveTo>
                  <a:pt x="0" y="31449"/>
                </a:moveTo>
                <a:lnTo>
                  <a:pt x="43224" y="15724"/>
                </a:lnTo>
                <a:lnTo>
                  <a:pt x="0" y="0"/>
                </a:lnTo>
                <a:lnTo>
                  <a:pt x="0" y="31449"/>
                </a:lnTo>
                <a:close/>
              </a:path>
            </a:pathLst>
          </a:custGeom>
          <a:ln w="9524">
            <a:solidFill>
              <a:srgbClr val="666666"/>
            </a:solidFill>
          </a:ln>
        </p:spPr>
        <p:txBody>
          <a:bodyPr wrap="square" lIns="0" tIns="0" rIns="0" bIns="0" rtlCol="0"/>
          <a:lstStyle/>
          <a:p>
            <a:endParaRPr/>
          </a:p>
        </p:txBody>
      </p:sp>
      <p:sp>
        <p:nvSpPr>
          <p:cNvPr id="67" name="object 67"/>
          <p:cNvSpPr/>
          <p:nvPr/>
        </p:nvSpPr>
        <p:spPr>
          <a:xfrm>
            <a:off x="6744886" y="2544344"/>
            <a:ext cx="325120" cy="0"/>
          </a:xfrm>
          <a:custGeom>
            <a:avLst/>
            <a:gdLst/>
            <a:ahLst/>
            <a:cxnLst/>
            <a:rect l="l" t="t" r="r" b="b"/>
            <a:pathLst>
              <a:path w="325120">
                <a:moveTo>
                  <a:pt x="0" y="0"/>
                </a:moveTo>
                <a:lnTo>
                  <a:pt x="324899" y="0"/>
                </a:lnTo>
              </a:path>
            </a:pathLst>
          </a:custGeom>
          <a:ln w="9524">
            <a:solidFill>
              <a:srgbClr val="666666"/>
            </a:solidFill>
          </a:ln>
        </p:spPr>
        <p:txBody>
          <a:bodyPr wrap="square" lIns="0" tIns="0" rIns="0" bIns="0" rtlCol="0"/>
          <a:lstStyle/>
          <a:p>
            <a:endParaRPr/>
          </a:p>
        </p:txBody>
      </p:sp>
      <p:sp>
        <p:nvSpPr>
          <p:cNvPr id="68" name="object 68"/>
          <p:cNvSpPr/>
          <p:nvPr/>
        </p:nvSpPr>
        <p:spPr>
          <a:xfrm>
            <a:off x="6885585" y="3200393"/>
            <a:ext cx="393700" cy="393700"/>
          </a:xfrm>
          <a:custGeom>
            <a:avLst/>
            <a:gdLst/>
            <a:ahLst/>
            <a:cxnLst/>
            <a:rect l="l" t="t" r="r" b="b"/>
            <a:pathLst>
              <a:path w="393700" h="393700">
                <a:moveTo>
                  <a:pt x="0" y="196799"/>
                </a:moveTo>
                <a:lnTo>
                  <a:pt x="5197" y="151679"/>
                </a:lnTo>
                <a:lnTo>
                  <a:pt x="20001" y="110258"/>
                </a:lnTo>
                <a:lnTo>
                  <a:pt x="43231" y="73717"/>
                </a:lnTo>
                <a:lnTo>
                  <a:pt x="73707" y="43239"/>
                </a:lnTo>
                <a:lnTo>
                  <a:pt x="110247" y="20005"/>
                </a:lnTo>
                <a:lnTo>
                  <a:pt x="151671" y="5198"/>
                </a:lnTo>
                <a:lnTo>
                  <a:pt x="196799" y="0"/>
                </a:lnTo>
                <a:lnTo>
                  <a:pt x="235374" y="3818"/>
                </a:lnTo>
                <a:lnTo>
                  <a:pt x="272111" y="14987"/>
                </a:lnTo>
                <a:lnTo>
                  <a:pt x="305980" y="33074"/>
                </a:lnTo>
                <a:lnTo>
                  <a:pt x="335949" y="57649"/>
                </a:lnTo>
                <a:lnTo>
                  <a:pt x="360534" y="87618"/>
                </a:lnTo>
                <a:lnTo>
                  <a:pt x="378621" y="121487"/>
                </a:lnTo>
                <a:lnTo>
                  <a:pt x="389783" y="158224"/>
                </a:lnTo>
                <a:lnTo>
                  <a:pt x="393599" y="196799"/>
                </a:lnTo>
                <a:lnTo>
                  <a:pt x="388402" y="241927"/>
                </a:lnTo>
                <a:lnTo>
                  <a:pt x="373598" y="283351"/>
                </a:lnTo>
                <a:lnTo>
                  <a:pt x="350367" y="319892"/>
                </a:lnTo>
                <a:lnTo>
                  <a:pt x="319892" y="350367"/>
                </a:lnTo>
                <a:lnTo>
                  <a:pt x="283351" y="373598"/>
                </a:lnTo>
                <a:lnTo>
                  <a:pt x="241927" y="388402"/>
                </a:lnTo>
                <a:lnTo>
                  <a:pt x="196799" y="393599"/>
                </a:lnTo>
                <a:lnTo>
                  <a:pt x="151671" y="388402"/>
                </a:lnTo>
                <a:lnTo>
                  <a:pt x="110247" y="373598"/>
                </a:lnTo>
                <a:lnTo>
                  <a:pt x="73707" y="350367"/>
                </a:lnTo>
                <a:lnTo>
                  <a:pt x="43231" y="319892"/>
                </a:lnTo>
                <a:lnTo>
                  <a:pt x="20001" y="283351"/>
                </a:lnTo>
                <a:lnTo>
                  <a:pt x="5197" y="241927"/>
                </a:lnTo>
                <a:lnTo>
                  <a:pt x="0" y="196799"/>
                </a:lnTo>
                <a:close/>
              </a:path>
            </a:pathLst>
          </a:custGeom>
          <a:ln w="9524">
            <a:solidFill>
              <a:srgbClr val="666666"/>
            </a:solidFill>
          </a:ln>
        </p:spPr>
        <p:txBody>
          <a:bodyPr wrap="square" lIns="0" tIns="0" rIns="0" bIns="0" rtlCol="0"/>
          <a:lstStyle/>
          <a:p>
            <a:endParaRPr/>
          </a:p>
        </p:txBody>
      </p:sp>
      <p:sp>
        <p:nvSpPr>
          <p:cNvPr id="69" name="object 69"/>
          <p:cNvSpPr/>
          <p:nvPr/>
        </p:nvSpPr>
        <p:spPr>
          <a:xfrm>
            <a:off x="7078185" y="2537994"/>
            <a:ext cx="4445" cy="605790"/>
          </a:xfrm>
          <a:custGeom>
            <a:avLst/>
            <a:gdLst/>
            <a:ahLst/>
            <a:cxnLst/>
            <a:rect l="l" t="t" r="r" b="b"/>
            <a:pathLst>
              <a:path w="4445" h="605789">
                <a:moveTo>
                  <a:pt x="0" y="0"/>
                </a:moveTo>
                <a:lnTo>
                  <a:pt x="3824" y="605248"/>
                </a:lnTo>
              </a:path>
            </a:pathLst>
          </a:custGeom>
          <a:ln w="9524">
            <a:solidFill>
              <a:srgbClr val="666666"/>
            </a:solidFill>
          </a:ln>
        </p:spPr>
        <p:txBody>
          <a:bodyPr wrap="square" lIns="0" tIns="0" rIns="0" bIns="0" rtlCol="0"/>
          <a:lstStyle/>
          <a:p>
            <a:endParaRPr/>
          </a:p>
        </p:txBody>
      </p:sp>
      <p:sp>
        <p:nvSpPr>
          <p:cNvPr id="70" name="object 70"/>
          <p:cNvSpPr/>
          <p:nvPr/>
        </p:nvSpPr>
        <p:spPr>
          <a:xfrm>
            <a:off x="7066285" y="3143143"/>
            <a:ext cx="31750" cy="43815"/>
          </a:xfrm>
          <a:custGeom>
            <a:avLst/>
            <a:gdLst/>
            <a:ahLst/>
            <a:cxnLst/>
            <a:rect l="l" t="t" r="r" b="b"/>
            <a:pathLst>
              <a:path w="31750" h="43814">
                <a:moveTo>
                  <a:pt x="0" y="199"/>
                </a:moveTo>
                <a:lnTo>
                  <a:pt x="15999" y="43324"/>
                </a:lnTo>
                <a:lnTo>
                  <a:pt x="31474" y="0"/>
                </a:lnTo>
                <a:lnTo>
                  <a:pt x="0" y="199"/>
                </a:lnTo>
                <a:close/>
              </a:path>
            </a:pathLst>
          </a:custGeom>
          <a:ln w="9524">
            <a:solidFill>
              <a:srgbClr val="666666"/>
            </a:solidFill>
          </a:ln>
        </p:spPr>
        <p:txBody>
          <a:bodyPr wrap="square" lIns="0" tIns="0" rIns="0" bIns="0" rtlCol="0"/>
          <a:lstStyle/>
          <a:p>
            <a:endParaRPr/>
          </a:p>
        </p:txBody>
      </p:sp>
      <p:sp>
        <p:nvSpPr>
          <p:cNvPr id="71" name="object 71"/>
          <p:cNvSpPr txBox="1"/>
          <p:nvPr/>
        </p:nvSpPr>
        <p:spPr>
          <a:xfrm>
            <a:off x="752298" y="3075882"/>
            <a:ext cx="1308100" cy="1024255"/>
          </a:xfrm>
          <a:prstGeom prst="rect">
            <a:avLst/>
          </a:prstGeom>
        </p:spPr>
        <p:txBody>
          <a:bodyPr vert="horz" wrap="square" lIns="0" tIns="0" rIns="0" bIns="0" rtlCol="0">
            <a:spAutoFit/>
          </a:bodyPr>
          <a:lstStyle/>
          <a:p>
            <a:pPr marL="12700">
              <a:lnSpc>
                <a:spcPct val="100000"/>
              </a:lnSpc>
            </a:pPr>
            <a:r>
              <a:rPr sz="3000" spc="-5" dirty="0">
                <a:latin typeface="Arial"/>
                <a:cs typeface="Arial"/>
              </a:rPr>
              <a:t>LSTM</a:t>
            </a:r>
            <a:endParaRPr sz="3000">
              <a:latin typeface="Arial"/>
              <a:cs typeface="Arial"/>
            </a:endParaRPr>
          </a:p>
          <a:p>
            <a:pPr marL="12700" marR="5080">
              <a:lnSpc>
                <a:spcPct val="100699"/>
              </a:lnSpc>
              <a:spcBef>
                <a:spcPts val="30"/>
              </a:spcBef>
            </a:pPr>
            <a:r>
              <a:rPr sz="1800" spc="-5" dirty="0">
                <a:latin typeface="Arial"/>
                <a:cs typeface="Arial"/>
              </a:rPr>
              <a:t>(ignoring  forget</a:t>
            </a:r>
            <a:r>
              <a:rPr sz="1800" spc="-55" dirty="0">
                <a:latin typeface="Arial"/>
                <a:cs typeface="Arial"/>
              </a:rPr>
              <a:t> </a:t>
            </a:r>
            <a:r>
              <a:rPr sz="1800" spc="-5" dirty="0">
                <a:latin typeface="Arial"/>
                <a:cs typeface="Arial"/>
              </a:rPr>
              <a:t>gates)</a:t>
            </a:r>
            <a:endParaRPr sz="1800">
              <a:latin typeface="Arial"/>
              <a:cs typeface="Arial"/>
            </a:endParaRPr>
          </a:p>
        </p:txBody>
      </p:sp>
      <p:sp>
        <p:nvSpPr>
          <p:cNvPr id="73" name="object 73"/>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74" name="object 74"/>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75" name="object 75"/>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76" name="object 76"/>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76</a:t>
            </a:r>
            <a:endParaRPr sz="2000">
              <a:latin typeface="Arial"/>
              <a:cs typeface="Arial"/>
            </a:endParaRPr>
          </a:p>
        </p:txBody>
      </p:sp>
      <p:sp>
        <p:nvSpPr>
          <p:cNvPr id="72" name="object 72"/>
          <p:cNvSpPr txBox="1"/>
          <p:nvPr/>
        </p:nvSpPr>
        <p:spPr>
          <a:xfrm>
            <a:off x="2459170" y="3249940"/>
            <a:ext cx="5207000" cy="851535"/>
          </a:xfrm>
          <a:prstGeom prst="rect">
            <a:avLst/>
          </a:prstGeom>
        </p:spPr>
        <p:txBody>
          <a:bodyPr vert="horz" wrap="square" lIns="0" tIns="0" rIns="0" bIns="0" rtlCol="0">
            <a:spAutoFit/>
          </a:bodyPr>
          <a:lstStyle/>
          <a:p>
            <a:pPr marL="1355725">
              <a:lnSpc>
                <a:spcPct val="100000"/>
              </a:lnSpc>
              <a:tabLst>
                <a:tab pos="2955925" algn="l"/>
                <a:tab pos="4556125" algn="l"/>
              </a:tabLst>
            </a:pPr>
            <a:r>
              <a:rPr sz="1800" spc="-5" dirty="0">
                <a:latin typeface="Arial"/>
                <a:cs typeface="Arial"/>
              </a:rPr>
              <a:t>+	+	+</a:t>
            </a:r>
            <a:endParaRPr sz="1800">
              <a:latin typeface="Arial"/>
              <a:cs typeface="Arial"/>
            </a:endParaRPr>
          </a:p>
          <a:p>
            <a:pPr>
              <a:lnSpc>
                <a:spcPct val="100000"/>
              </a:lnSpc>
              <a:spcBef>
                <a:spcPts val="50"/>
              </a:spcBef>
            </a:pPr>
            <a:endParaRPr sz="1950">
              <a:latin typeface="Times New Roman"/>
              <a:cs typeface="Times New Roman"/>
            </a:endParaRPr>
          </a:p>
          <a:p>
            <a:pPr marL="12700">
              <a:lnSpc>
                <a:spcPct val="100000"/>
              </a:lnSpc>
              <a:tabLst>
                <a:tab pos="5193030" algn="l"/>
              </a:tabLst>
            </a:pPr>
            <a:r>
              <a:rPr sz="1800" u="sng" dirty="0">
                <a:latin typeface="Times New Roman"/>
                <a:cs typeface="Times New Roman"/>
              </a:rPr>
              <a:t> 	</a:t>
            </a:r>
            <a:endParaRPr sz="1800">
              <a:latin typeface="Times New Roman"/>
              <a:cs typeface="Times New Roman"/>
            </a:endParaRPr>
          </a:p>
        </p:txBody>
      </p:sp>
    </p:spTree>
    <p:extLst>
      <p:ext uri="{BB962C8B-B14F-4D97-AF65-F5344CB8AC3E}">
        <p14:creationId xmlns:p14="http://schemas.microsoft.com/office/powerpoint/2010/main" val="382499761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xfrm>
            <a:off x="3266788" y="126107"/>
            <a:ext cx="3258820" cy="727710"/>
          </a:xfrm>
          <a:prstGeom prst="rect">
            <a:avLst/>
          </a:prstGeom>
        </p:spPr>
        <p:txBody>
          <a:bodyPr vert="horz" wrap="square" lIns="0" tIns="0" rIns="0" bIns="0" rtlCol="0">
            <a:spAutoFit/>
          </a:bodyPr>
          <a:lstStyle/>
          <a:p>
            <a:pPr marL="12700">
              <a:lnSpc>
                <a:spcPts val="2865"/>
              </a:lnSpc>
            </a:pPr>
            <a:r>
              <a:rPr sz="2400" spc="-5" dirty="0">
                <a:solidFill>
                  <a:srgbClr val="FF0000"/>
                </a:solidFill>
              </a:rPr>
              <a:t>Recall:</a:t>
            </a:r>
            <a:endParaRPr sz="2400"/>
          </a:p>
          <a:p>
            <a:pPr marL="12700">
              <a:lnSpc>
                <a:spcPts val="2865"/>
              </a:lnSpc>
            </a:pPr>
            <a:r>
              <a:rPr sz="2400" spc="-5" dirty="0">
                <a:solidFill>
                  <a:srgbClr val="FF0000"/>
                </a:solidFill>
              </a:rPr>
              <a:t>“PlainNets” vs.</a:t>
            </a:r>
            <a:r>
              <a:rPr sz="2400" spc="-15" dirty="0">
                <a:solidFill>
                  <a:srgbClr val="FF0000"/>
                </a:solidFill>
              </a:rPr>
              <a:t> </a:t>
            </a:r>
            <a:r>
              <a:rPr sz="2400" spc="-5" dirty="0">
                <a:solidFill>
                  <a:srgbClr val="FF0000"/>
                </a:solidFill>
              </a:rPr>
              <a:t>ResNets</a:t>
            </a:r>
            <a:endParaRPr sz="2400"/>
          </a:p>
        </p:txBody>
      </p:sp>
      <p:sp>
        <p:nvSpPr>
          <p:cNvPr id="5" name="object 5"/>
          <p:cNvSpPr/>
          <p:nvPr/>
        </p:nvSpPr>
        <p:spPr>
          <a:xfrm>
            <a:off x="190899" y="119524"/>
            <a:ext cx="2796294" cy="4339066"/>
          </a:xfrm>
          <a:prstGeom prst="rect">
            <a:avLst/>
          </a:prstGeom>
          <a:blipFill>
            <a:blip r:embed="rId2" cstate="print"/>
            <a:stretch>
              <a:fillRect/>
            </a:stretch>
          </a:blipFill>
        </p:spPr>
        <p:txBody>
          <a:bodyPr wrap="square" lIns="0" tIns="0" rIns="0" bIns="0" rtlCol="0"/>
          <a:lstStyle/>
          <a:p>
            <a:endParaRPr/>
          </a:p>
        </p:txBody>
      </p:sp>
      <p:sp>
        <p:nvSpPr>
          <p:cNvPr id="6" name="object 6"/>
          <p:cNvSpPr/>
          <p:nvPr/>
        </p:nvSpPr>
        <p:spPr>
          <a:xfrm>
            <a:off x="176612" y="105237"/>
            <a:ext cx="2825115" cy="4368165"/>
          </a:xfrm>
          <a:custGeom>
            <a:avLst/>
            <a:gdLst/>
            <a:ahLst/>
            <a:cxnLst/>
            <a:rect l="l" t="t" r="r" b="b"/>
            <a:pathLst>
              <a:path w="2825115" h="4368165">
                <a:moveTo>
                  <a:pt x="0" y="0"/>
                </a:moveTo>
                <a:lnTo>
                  <a:pt x="2824856" y="0"/>
                </a:lnTo>
                <a:lnTo>
                  <a:pt x="2824856" y="4367628"/>
                </a:lnTo>
                <a:lnTo>
                  <a:pt x="0" y="4367628"/>
                </a:lnTo>
                <a:lnTo>
                  <a:pt x="0" y="0"/>
                </a:lnTo>
                <a:close/>
              </a:path>
            </a:pathLst>
          </a:custGeom>
          <a:ln w="28574">
            <a:solidFill>
              <a:srgbClr val="FF0000"/>
            </a:solidFill>
          </a:ln>
        </p:spPr>
        <p:txBody>
          <a:bodyPr wrap="square" lIns="0" tIns="0" rIns="0" bIns="0" rtlCol="0"/>
          <a:lstStyle/>
          <a:p>
            <a:endParaRPr/>
          </a:p>
        </p:txBody>
      </p:sp>
      <p:sp>
        <p:nvSpPr>
          <p:cNvPr id="7" name="object 7"/>
          <p:cNvSpPr/>
          <p:nvPr/>
        </p:nvSpPr>
        <p:spPr>
          <a:xfrm>
            <a:off x="3595692" y="1829831"/>
            <a:ext cx="1733514" cy="1618336"/>
          </a:xfrm>
          <a:prstGeom prst="rect">
            <a:avLst/>
          </a:prstGeom>
          <a:blipFill>
            <a:blip r:embed="rId3" cstate="print"/>
            <a:stretch>
              <a:fillRect/>
            </a:stretch>
          </a:blipFill>
        </p:spPr>
        <p:txBody>
          <a:bodyPr wrap="square" lIns="0" tIns="0" rIns="0" bIns="0" rtlCol="0"/>
          <a:lstStyle/>
          <a:p>
            <a:endParaRPr/>
          </a:p>
        </p:txBody>
      </p:sp>
      <p:sp>
        <p:nvSpPr>
          <p:cNvPr id="8" name="object 8"/>
          <p:cNvSpPr/>
          <p:nvPr/>
        </p:nvSpPr>
        <p:spPr>
          <a:xfrm>
            <a:off x="3590917" y="1825068"/>
            <a:ext cx="1743075" cy="1628139"/>
          </a:xfrm>
          <a:custGeom>
            <a:avLst/>
            <a:gdLst/>
            <a:ahLst/>
            <a:cxnLst/>
            <a:rect l="l" t="t" r="r" b="b"/>
            <a:pathLst>
              <a:path w="1743075" h="1628139">
                <a:moveTo>
                  <a:pt x="0" y="0"/>
                </a:moveTo>
                <a:lnTo>
                  <a:pt x="1743046" y="0"/>
                </a:lnTo>
                <a:lnTo>
                  <a:pt x="1743046" y="1627874"/>
                </a:lnTo>
                <a:lnTo>
                  <a:pt x="0" y="1627874"/>
                </a:lnTo>
                <a:lnTo>
                  <a:pt x="0" y="0"/>
                </a:lnTo>
                <a:close/>
              </a:path>
            </a:pathLst>
          </a:custGeom>
          <a:ln w="9524">
            <a:solidFill>
              <a:srgbClr val="666666"/>
            </a:solidFill>
          </a:ln>
        </p:spPr>
        <p:txBody>
          <a:bodyPr wrap="square" lIns="0" tIns="0" rIns="0" bIns="0" rtlCol="0"/>
          <a:lstStyle/>
          <a:p>
            <a:endParaRPr/>
          </a:p>
        </p:txBody>
      </p:sp>
      <p:sp>
        <p:nvSpPr>
          <p:cNvPr id="9" name="object 9"/>
          <p:cNvSpPr/>
          <p:nvPr/>
        </p:nvSpPr>
        <p:spPr>
          <a:xfrm>
            <a:off x="6350462" y="1787396"/>
            <a:ext cx="2594219" cy="1703196"/>
          </a:xfrm>
          <a:prstGeom prst="rect">
            <a:avLst/>
          </a:prstGeom>
          <a:blipFill>
            <a:blip r:embed="rId4" cstate="print"/>
            <a:stretch>
              <a:fillRect/>
            </a:stretch>
          </a:blipFill>
        </p:spPr>
        <p:txBody>
          <a:bodyPr wrap="square" lIns="0" tIns="0" rIns="0" bIns="0" rtlCol="0"/>
          <a:lstStyle/>
          <a:p>
            <a:endParaRPr/>
          </a:p>
        </p:txBody>
      </p:sp>
      <p:sp>
        <p:nvSpPr>
          <p:cNvPr id="10" name="object 10"/>
          <p:cNvSpPr/>
          <p:nvPr/>
        </p:nvSpPr>
        <p:spPr>
          <a:xfrm>
            <a:off x="6345712" y="1782631"/>
            <a:ext cx="2604135" cy="1713230"/>
          </a:xfrm>
          <a:custGeom>
            <a:avLst/>
            <a:gdLst/>
            <a:ahLst/>
            <a:cxnLst/>
            <a:rect l="l" t="t" r="r" b="b"/>
            <a:pathLst>
              <a:path w="2604134" h="1713229">
                <a:moveTo>
                  <a:pt x="0" y="0"/>
                </a:moveTo>
                <a:lnTo>
                  <a:pt x="2603744" y="0"/>
                </a:lnTo>
                <a:lnTo>
                  <a:pt x="2603744" y="1712711"/>
                </a:lnTo>
                <a:lnTo>
                  <a:pt x="0" y="1712711"/>
                </a:lnTo>
                <a:lnTo>
                  <a:pt x="0" y="0"/>
                </a:lnTo>
                <a:close/>
              </a:path>
            </a:pathLst>
          </a:custGeom>
          <a:ln w="9524">
            <a:solidFill>
              <a:srgbClr val="666666"/>
            </a:solidFill>
          </a:ln>
        </p:spPr>
        <p:txBody>
          <a:bodyPr wrap="square" lIns="0" tIns="0" rIns="0" bIns="0" rtlCol="0"/>
          <a:lstStyle/>
          <a:p>
            <a:endParaRPr/>
          </a:p>
        </p:txBody>
      </p:sp>
      <p:sp>
        <p:nvSpPr>
          <p:cNvPr id="11" name="object 11"/>
          <p:cNvSpPr/>
          <p:nvPr/>
        </p:nvSpPr>
        <p:spPr>
          <a:xfrm>
            <a:off x="5515563" y="2630819"/>
            <a:ext cx="608965" cy="0"/>
          </a:xfrm>
          <a:custGeom>
            <a:avLst/>
            <a:gdLst/>
            <a:ahLst/>
            <a:cxnLst/>
            <a:rect l="l" t="t" r="r" b="b"/>
            <a:pathLst>
              <a:path w="608964">
                <a:moveTo>
                  <a:pt x="0" y="0"/>
                </a:moveTo>
                <a:lnTo>
                  <a:pt x="608848" y="0"/>
                </a:lnTo>
              </a:path>
            </a:pathLst>
          </a:custGeom>
          <a:ln w="9524">
            <a:solidFill>
              <a:srgbClr val="666666"/>
            </a:solidFill>
          </a:ln>
        </p:spPr>
        <p:txBody>
          <a:bodyPr wrap="square" lIns="0" tIns="0" rIns="0" bIns="0" rtlCol="0"/>
          <a:lstStyle/>
          <a:p>
            <a:endParaRPr/>
          </a:p>
        </p:txBody>
      </p:sp>
      <p:sp>
        <p:nvSpPr>
          <p:cNvPr id="12" name="object 12"/>
          <p:cNvSpPr/>
          <p:nvPr/>
        </p:nvSpPr>
        <p:spPr>
          <a:xfrm>
            <a:off x="6124412" y="2615094"/>
            <a:ext cx="43815" cy="31750"/>
          </a:xfrm>
          <a:custGeom>
            <a:avLst/>
            <a:gdLst/>
            <a:ahLst/>
            <a:cxnLst/>
            <a:rect l="l" t="t" r="r" b="b"/>
            <a:pathLst>
              <a:path w="43814" h="31750">
                <a:moveTo>
                  <a:pt x="0" y="31449"/>
                </a:moveTo>
                <a:lnTo>
                  <a:pt x="43224" y="15724"/>
                </a:lnTo>
                <a:lnTo>
                  <a:pt x="0" y="0"/>
                </a:lnTo>
                <a:lnTo>
                  <a:pt x="0" y="31449"/>
                </a:lnTo>
                <a:close/>
              </a:path>
            </a:pathLst>
          </a:custGeom>
          <a:ln w="9524">
            <a:solidFill>
              <a:srgbClr val="666666"/>
            </a:solidFill>
          </a:ln>
        </p:spPr>
        <p:txBody>
          <a:bodyPr wrap="square" lIns="0" tIns="0" rIns="0" bIns="0" rtlCol="0"/>
          <a:lstStyle/>
          <a:p>
            <a:endParaRPr/>
          </a:p>
        </p:txBody>
      </p:sp>
      <p:sp>
        <p:nvSpPr>
          <p:cNvPr id="13" name="object 13"/>
          <p:cNvSpPr/>
          <p:nvPr/>
        </p:nvSpPr>
        <p:spPr>
          <a:xfrm>
            <a:off x="3349443" y="1619446"/>
            <a:ext cx="5795010" cy="2059939"/>
          </a:xfrm>
          <a:custGeom>
            <a:avLst/>
            <a:gdLst/>
            <a:ahLst/>
            <a:cxnLst/>
            <a:rect l="l" t="t" r="r" b="b"/>
            <a:pathLst>
              <a:path w="5795009" h="2059939">
                <a:moveTo>
                  <a:pt x="0" y="0"/>
                </a:moveTo>
                <a:lnTo>
                  <a:pt x="5794488" y="0"/>
                </a:lnTo>
                <a:lnTo>
                  <a:pt x="5794488" y="2059795"/>
                </a:lnTo>
                <a:lnTo>
                  <a:pt x="0" y="2059795"/>
                </a:lnTo>
                <a:lnTo>
                  <a:pt x="0" y="0"/>
                </a:lnTo>
                <a:close/>
              </a:path>
            </a:pathLst>
          </a:custGeom>
          <a:ln w="19049">
            <a:solidFill>
              <a:srgbClr val="000000"/>
            </a:solidFill>
          </a:ln>
        </p:spPr>
        <p:txBody>
          <a:bodyPr wrap="square" lIns="0" tIns="0" rIns="0" bIns="0" rtlCol="0"/>
          <a:lstStyle/>
          <a:p>
            <a:endParaRPr/>
          </a:p>
        </p:txBody>
      </p:sp>
      <p:sp>
        <p:nvSpPr>
          <p:cNvPr id="14" name="object 14"/>
          <p:cNvSpPr txBox="1"/>
          <p:nvPr/>
        </p:nvSpPr>
        <p:spPr>
          <a:xfrm>
            <a:off x="3414092" y="1014428"/>
            <a:ext cx="5322570" cy="274320"/>
          </a:xfrm>
          <a:prstGeom prst="rect">
            <a:avLst/>
          </a:prstGeom>
        </p:spPr>
        <p:txBody>
          <a:bodyPr vert="horz" wrap="square" lIns="0" tIns="0" rIns="0" bIns="0" rtlCol="0">
            <a:spAutoFit/>
          </a:bodyPr>
          <a:lstStyle/>
          <a:p>
            <a:pPr marL="12700">
              <a:lnSpc>
                <a:spcPct val="100000"/>
              </a:lnSpc>
            </a:pPr>
            <a:r>
              <a:rPr sz="1800" i="1" spc="-5" dirty="0">
                <a:latin typeface="Arial"/>
                <a:cs typeface="Arial"/>
              </a:rPr>
              <a:t>ResNet is to PlainNet what LSTM is to </a:t>
            </a:r>
            <a:r>
              <a:rPr sz="1800" i="1" spc="5" dirty="0">
                <a:latin typeface="Arial"/>
                <a:cs typeface="Arial"/>
              </a:rPr>
              <a:t>RNN</a:t>
            </a:r>
            <a:r>
              <a:rPr sz="1800" spc="5" dirty="0">
                <a:latin typeface="Arial"/>
                <a:cs typeface="Arial"/>
              </a:rPr>
              <a:t>, </a:t>
            </a:r>
            <a:r>
              <a:rPr sz="1800" spc="-5" dirty="0">
                <a:latin typeface="Arial"/>
                <a:cs typeface="Arial"/>
              </a:rPr>
              <a:t>kind</a:t>
            </a:r>
            <a:r>
              <a:rPr sz="1800" spc="55" dirty="0">
                <a:latin typeface="Arial"/>
                <a:cs typeface="Arial"/>
              </a:rPr>
              <a:t> </a:t>
            </a:r>
            <a:r>
              <a:rPr sz="1800" spc="-5" dirty="0">
                <a:latin typeface="Arial"/>
                <a:cs typeface="Arial"/>
              </a:rPr>
              <a:t>of.</a:t>
            </a:r>
            <a:endParaRPr sz="1800">
              <a:latin typeface="Arial"/>
              <a:cs typeface="Arial"/>
            </a:endParaRPr>
          </a:p>
        </p:txBody>
      </p:sp>
      <p:sp>
        <p:nvSpPr>
          <p:cNvPr id="15" name="object 15"/>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6" name="object 16"/>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7" name="object 17"/>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8" name="object 18"/>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77</a:t>
            </a:r>
            <a:endParaRPr sz="2000">
              <a:latin typeface="Arial"/>
              <a:cs typeface="Aria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xfrm>
            <a:off x="257249" y="170959"/>
            <a:ext cx="6481445" cy="800735"/>
          </a:xfrm>
          <a:prstGeom prst="rect">
            <a:avLst/>
          </a:prstGeom>
        </p:spPr>
        <p:txBody>
          <a:bodyPr vert="horz" wrap="square" lIns="0" tIns="0" rIns="0" bIns="0" rtlCol="0">
            <a:spAutoFit/>
          </a:bodyPr>
          <a:lstStyle/>
          <a:p>
            <a:pPr marL="12700">
              <a:lnSpc>
                <a:spcPct val="100000"/>
              </a:lnSpc>
            </a:pPr>
            <a:r>
              <a:rPr sz="3000" spc="-5" dirty="0"/>
              <a:t>Understanding gradient flow</a:t>
            </a:r>
            <a:r>
              <a:rPr sz="3000" spc="40" dirty="0"/>
              <a:t> </a:t>
            </a:r>
            <a:r>
              <a:rPr sz="3000" spc="-5" dirty="0"/>
              <a:t>dynamics</a:t>
            </a:r>
            <a:endParaRPr sz="3000"/>
          </a:p>
          <a:p>
            <a:pPr marL="12700">
              <a:lnSpc>
                <a:spcPct val="100000"/>
              </a:lnSpc>
              <a:spcBef>
                <a:spcPts val="459"/>
              </a:spcBef>
            </a:pPr>
            <a:r>
              <a:rPr sz="1800" spc="-5" dirty="0"/>
              <a:t>Cute backprop signal video:</a:t>
            </a:r>
            <a:r>
              <a:rPr sz="1800" spc="160" dirty="0"/>
              <a:t> </a:t>
            </a:r>
            <a:r>
              <a:rPr sz="1800" u="heavy" spc="-5" dirty="0">
                <a:solidFill>
                  <a:srgbClr val="1154CC"/>
                </a:solidFill>
                <a:hlinkClick r:id="rId2"/>
              </a:rPr>
              <a:t>http://imgur.com/gallery/vaNahKE</a:t>
            </a:r>
            <a:endParaRPr sz="1800"/>
          </a:p>
        </p:txBody>
      </p:sp>
      <p:sp>
        <p:nvSpPr>
          <p:cNvPr id="5" name="object 5"/>
          <p:cNvSpPr/>
          <p:nvPr/>
        </p:nvSpPr>
        <p:spPr>
          <a:xfrm>
            <a:off x="109908" y="1069072"/>
            <a:ext cx="8831898" cy="3197168"/>
          </a:xfrm>
          <a:prstGeom prst="rect">
            <a:avLst/>
          </a:prstGeom>
          <a:blipFill>
            <a:blip r:embed="rId3" cstate="print"/>
            <a:stretch>
              <a:fillRect/>
            </a:stretch>
          </a:blipFill>
        </p:spPr>
        <p:txBody>
          <a:bodyPr wrap="square" lIns="0" tIns="0" rIns="0" bIns="0" rtlCol="0"/>
          <a:lstStyle/>
          <a:p>
            <a:endParaRPr/>
          </a:p>
        </p:txBody>
      </p:sp>
      <p:sp>
        <p:nvSpPr>
          <p:cNvPr id="6" name="object 6"/>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7" name="object 7"/>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8" name="object 8"/>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9" name="object 9"/>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78</a:t>
            </a:r>
            <a:endParaRPr sz="2000">
              <a:latin typeface="Arial"/>
              <a:cs typeface="Aria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prstGeom prst="rect">
            <a:avLst/>
          </a:prstGeom>
        </p:spPr>
        <p:txBody>
          <a:bodyPr vert="horz" wrap="square" lIns="0" tIns="73152" rIns="0" bIns="0" rtlCol="0">
            <a:spAutoFit/>
          </a:bodyPr>
          <a:lstStyle/>
          <a:p>
            <a:pPr marL="131445">
              <a:lnSpc>
                <a:spcPct val="100000"/>
              </a:lnSpc>
            </a:pPr>
            <a:r>
              <a:rPr sz="3000" spc="-5" dirty="0"/>
              <a:t>Understanding gradient flow</a:t>
            </a:r>
            <a:r>
              <a:rPr sz="3000" spc="40" dirty="0"/>
              <a:t> </a:t>
            </a:r>
            <a:r>
              <a:rPr sz="3000" spc="-5" dirty="0"/>
              <a:t>dynamics</a:t>
            </a:r>
            <a:endParaRPr sz="3000"/>
          </a:p>
        </p:txBody>
      </p:sp>
      <p:sp>
        <p:nvSpPr>
          <p:cNvPr id="5" name="object 5"/>
          <p:cNvSpPr/>
          <p:nvPr/>
        </p:nvSpPr>
        <p:spPr>
          <a:xfrm>
            <a:off x="109908" y="1069072"/>
            <a:ext cx="8831898" cy="3197168"/>
          </a:xfrm>
          <a:prstGeom prst="rect">
            <a:avLst/>
          </a:prstGeom>
          <a:blipFill>
            <a:blip r:embed="rId2" cstate="print"/>
            <a:stretch>
              <a:fillRect/>
            </a:stretch>
          </a:blipFill>
        </p:spPr>
        <p:txBody>
          <a:bodyPr wrap="square" lIns="0" tIns="0" rIns="0" bIns="0" rtlCol="0"/>
          <a:lstStyle/>
          <a:p>
            <a:endParaRPr/>
          </a:p>
        </p:txBody>
      </p:sp>
      <p:sp>
        <p:nvSpPr>
          <p:cNvPr id="6" name="object 6"/>
          <p:cNvSpPr/>
          <p:nvPr/>
        </p:nvSpPr>
        <p:spPr>
          <a:xfrm>
            <a:off x="101499" y="1453097"/>
            <a:ext cx="2104390" cy="231140"/>
          </a:xfrm>
          <a:custGeom>
            <a:avLst/>
            <a:gdLst/>
            <a:ahLst/>
            <a:cxnLst/>
            <a:rect l="l" t="t" r="r" b="b"/>
            <a:pathLst>
              <a:path w="2104390" h="231139">
                <a:moveTo>
                  <a:pt x="0" y="0"/>
                </a:moveTo>
                <a:lnTo>
                  <a:pt x="2103895" y="0"/>
                </a:lnTo>
                <a:lnTo>
                  <a:pt x="2103895" y="230699"/>
                </a:lnTo>
                <a:lnTo>
                  <a:pt x="0" y="230699"/>
                </a:lnTo>
                <a:lnTo>
                  <a:pt x="0" y="0"/>
                </a:lnTo>
                <a:close/>
              </a:path>
            </a:pathLst>
          </a:custGeom>
          <a:ln w="19049">
            <a:solidFill>
              <a:srgbClr val="FF0000"/>
            </a:solidFill>
          </a:ln>
        </p:spPr>
        <p:txBody>
          <a:bodyPr wrap="square" lIns="0" tIns="0" rIns="0" bIns="0" rtlCol="0"/>
          <a:lstStyle/>
          <a:p>
            <a:endParaRPr/>
          </a:p>
        </p:txBody>
      </p:sp>
      <p:sp>
        <p:nvSpPr>
          <p:cNvPr id="7" name="object 7"/>
          <p:cNvSpPr txBox="1"/>
          <p:nvPr/>
        </p:nvSpPr>
        <p:spPr>
          <a:xfrm>
            <a:off x="4193045" y="1417374"/>
            <a:ext cx="4089400" cy="424180"/>
          </a:xfrm>
          <a:prstGeom prst="rect">
            <a:avLst/>
          </a:prstGeom>
        </p:spPr>
        <p:txBody>
          <a:bodyPr vert="horz" wrap="square" lIns="0" tIns="0" rIns="0" bIns="0" rtlCol="0">
            <a:spAutoFit/>
          </a:bodyPr>
          <a:lstStyle/>
          <a:p>
            <a:pPr marL="12700" marR="5080">
              <a:lnSpc>
                <a:spcPts val="1650"/>
              </a:lnSpc>
            </a:pPr>
            <a:r>
              <a:rPr sz="1400" spc="-5" dirty="0">
                <a:solidFill>
                  <a:srgbClr val="FF0000"/>
                </a:solidFill>
                <a:latin typeface="Arial"/>
                <a:cs typeface="Arial"/>
              </a:rPr>
              <a:t>if the largest eigenvalue is &gt; 1, gradient will explode  if the largest eigenvalue is &lt; 1, gradient will</a:t>
            </a:r>
            <a:r>
              <a:rPr sz="1400" spc="105" dirty="0">
                <a:solidFill>
                  <a:srgbClr val="FF0000"/>
                </a:solidFill>
                <a:latin typeface="Arial"/>
                <a:cs typeface="Arial"/>
              </a:rPr>
              <a:t> </a:t>
            </a:r>
            <a:r>
              <a:rPr sz="1400" spc="-5" dirty="0">
                <a:solidFill>
                  <a:srgbClr val="FF0000"/>
                </a:solidFill>
                <a:latin typeface="Arial"/>
                <a:cs typeface="Arial"/>
              </a:rPr>
              <a:t>vanish</a:t>
            </a:r>
            <a:endParaRPr sz="1400" dirty="0">
              <a:latin typeface="Arial"/>
              <a:cs typeface="Arial"/>
            </a:endParaRPr>
          </a:p>
        </p:txBody>
      </p:sp>
      <p:sp>
        <p:nvSpPr>
          <p:cNvPr id="8" name="object 8"/>
          <p:cNvSpPr/>
          <p:nvPr/>
        </p:nvSpPr>
        <p:spPr>
          <a:xfrm>
            <a:off x="3064818" y="2015945"/>
            <a:ext cx="1585595" cy="1814830"/>
          </a:xfrm>
          <a:custGeom>
            <a:avLst/>
            <a:gdLst/>
            <a:ahLst/>
            <a:cxnLst/>
            <a:rect l="l" t="t" r="r" b="b"/>
            <a:pathLst>
              <a:path w="1585595" h="1814829">
                <a:moveTo>
                  <a:pt x="1585596" y="0"/>
                </a:moveTo>
                <a:lnTo>
                  <a:pt x="0" y="1814721"/>
                </a:lnTo>
              </a:path>
            </a:pathLst>
          </a:custGeom>
          <a:ln w="19049">
            <a:solidFill>
              <a:srgbClr val="FF0000"/>
            </a:solidFill>
          </a:ln>
        </p:spPr>
        <p:txBody>
          <a:bodyPr wrap="square" lIns="0" tIns="0" rIns="0" bIns="0" rtlCol="0"/>
          <a:lstStyle/>
          <a:p>
            <a:endParaRPr/>
          </a:p>
        </p:txBody>
      </p:sp>
      <p:sp>
        <p:nvSpPr>
          <p:cNvPr id="9" name="object 9"/>
          <p:cNvSpPr/>
          <p:nvPr/>
        </p:nvSpPr>
        <p:spPr>
          <a:xfrm>
            <a:off x="3007943" y="3809967"/>
            <a:ext cx="80645" cy="86360"/>
          </a:xfrm>
          <a:custGeom>
            <a:avLst/>
            <a:gdLst/>
            <a:ahLst/>
            <a:cxnLst/>
            <a:rect l="l" t="t" r="r" b="b"/>
            <a:pathLst>
              <a:path w="80644" h="86360">
                <a:moveTo>
                  <a:pt x="33174" y="0"/>
                </a:moveTo>
                <a:lnTo>
                  <a:pt x="0" y="85799"/>
                </a:lnTo>
                <a:lnTo>
                  <a:pt x="80574" y="41399"/>
                </a:lnTo>
                <a:lnTo>
                  <a:pt x="33174" y="0"/>
                </a:lnTo>
                <a:close/>
              </a:path>
            </a:pathLst>
          </a:custGeom>
          <a:ln w="19049">
            <a:solidFill>
              <a:srgbClr val="FF0000"/>
            </a:solidFill>
          </a:ln>
        </p:spPr>
        <p:txBody>
          <a:bodyPr wrap="square" lIns="0" tIns="0" rIns="0" bIns="0" rtlCol="0"/>
          <a:lstStyle/>
          <a:p>
            <a:endParaRPr/>
          </a:p>
        </p:txBody>
      </p:sp>
      <p:sp>
        <p:nvSpPr>
          <p:cNvPr id="10" name="object 10"/>
          <p:cNvSpPr txBox="1"/>
          <p:nvPr/>
        </p:nvSpPr>
        <p:spPr>
          <a:xfrm>
            <a:off x="239099" y="4341684"/>
            <a:ext cx="6088380" cy="203200"/>
          </a:xfrm>
          <a:prstGeom prst="rect">
            <a:avLst/>
          </a:prstGeom>
        </p:spPr>
        <p:txBody>
          <a:bodyPr vert="horz" wrap="square" lIns="0" tIns="0" rIns="0" bIns="0" rtlCol="0">
            <a:spAutoFit/>
          </a:bodyPr>
          <a:lstStyle/>
          <a:p>
            <a:pPr marL="12700">
              <a:lnSpc>
                <a:spcPts val="1515"/>
              </a:lnSpc>
            </a:pPr>
            <a:r>
              <a:rPr sz="1400" spc="-5" dirty="0">
                <a:latin typeface="Arial"/>
                <a:cs typeface="Arial"/>
              </a:rPr>
              <a:t>[On the difficulty of training Recurrent Neural Networks, Pascanu et al.,</a:t>
            </a:r>
            <a:r>
              <a:rPr sz="1400" spc="204" dirty="0">
                <a:latin typeface="Arial"/>
                <a:cs typeface="Arial"/>
              </a:rPr>
              <a:t> </a:t>
            </a:r>
            <a:r>
              <a:rPr sz="1400" spc="-5" dirty="0">
                <a:latin typeface="Arial"/>
                <a:cs typeface="Arial"/>
              </a:rPr>
              <a:t>2013]</a:t>
            </a:r>
            <a:endParaRPr sz="1400" dirty="0">
              <a:latin typeface="Arial"/>
              <a:cs typeface="Arial"/>
            </a:endParaRPr>
          </a:p>
        </p:txBody>
      </p:sp>
      <p:sp>
        <p:nvSpPr>
          <p:cNvPr id="11" name="object 11"/>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2" name="object 12"/>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3" name="object 13"/>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4" name="object 14"/>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79</a:t>
            </a:r>
            <a:endParaRPr sz="2000">
              <a:latin typeface="Arial"/>
              <a:cs typeface="Aria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prstGeom prst="rect">
            <a:avLst/>
          </a:prstGeom>
        </p:spPr>
        <p:txBody>
          <a:bodyPr vert="horz" wrap="square" lIns="0" tIns="73152" rIns="0" bIns="0" rtlCol="0">
            <a:spAutoFit/>
          </a:bodyPr>
          <a:lstStyle/>
          <a:p>
            <a:pPr marL="131445">
              <a:lnSpc>
                <a:spcPct val="100000"/>
              </a:lnSpc>
            </a:pPr>
            <a:r>
              <a:rPr sz="3000" spc="-5" dirty="0"/>
              <a:t>Understanding gradient flow</a:t>
            </a:r>
            <a:r>
              <a:rPr sz="3000" spc="40" dirty="0"/>
              <a:t> </a:t>
            </a:r>
            <a:r>
              <a:rPr sz="3000" spc="-5" dirty="0"/>
              <a:t>dynamics</a:t>
            </a:r>
            <a:endParaRPr sz="3000"/>
          </a:p>
        </p:txBody>
      </p:sp>
      <p:sp>
        <p:nvSpPr>
          <p:cNvPr id="5" name="object 5"/>
          <p:cNvSpPr/>
          <p:nvPr/>
        </p:nvSpPr>
        <p:spPr>
          <a:xfrm>
            <a:off x="109908" y="1069072"/>
            <a:ext cx="8831898" cy="3197168"/>
          </a:xfrm>
          <a:prstGeom prst="rect">
            <a:avLst/>
          </a:prstGeom>
          <a:blipFill>
            <a:blip r:embed="rId3" cstate="print"/>
            <a:stretch>
              <a:fillRect/>
            </a:stretch>
          </a:blipFill>
        </p:spPr>
        <p:txBody>
          <a:bodyPr wrap="square" lIns="0" tIns="0" rIns="0" bIns="0" rtlCol="0"/>
          <a:lstStyle/>
          <a:p>
            <a:endParaRPr/>
          </a:p>
        </p:txBody>
      </p:sp>
      <p:sp>
        <p:nvSpPr>
          <p:cNvPr id="6" name="object 6"/>
          <p:cNvSpPr/>
          <p:nvPr/>
        </p:nvSpPr>
        <p:spPr>
          <a:xfrm>
            <a:off x="101499" y="1453097"/>
            <a:ext cx="2104390" cy="231140"/>
          </a:xfrm>
          <a:custGeom>
            <a:avLst/>
            <a:gdLst/>
            <a:ahLst/>
            <a:cxnLst/>
            <a:rect l="l" t="t" r="r" b="b"/>
            <a:pathLst>
              <a:path w="2104390" h="231139">
                <a:moveTo>
                  <a:pt x="0" y="0"/>
                </a:moveTo>
                <a:lnTo>
                  <a:pt x="2103895" y="0"/>
                </a:lnTo>
                <a:lnTo>
                  <a:pt x="2103895" y="230699"/>
                </a:lnTo>
                <a:lnTo>
                  <a:pt x="0" y="230699"/>
                </a:lnTo>
                <a:lnTo>
                  <a:pt x="0" y="0"/>
                </a:lnTo>
                <a:close/>
              </a:path>
            </a:pathLst>
          </a:custGeom>
          <a:ln w="19049">
            <a:solidFill>
              <a:srgbClr val="FF0000"/>
            </a:solidFill>
          </a:ln>
        </p:spPr>
        <p:txBody>
          <a:bodyPr wrap="square" lIns="0" tIns="0" rIns="0" bIns="0" rtlCol="0"/>
          <a:lstStyle/>
          <a:p>
            <a:endParaRPr/>
          </a:p>
        </p:txBody>
      </p:sp>
      <p:sp>
        <p:nvSpPr>
          <p:cNvPr id="7" name="object 7"/>
          <p:cNvSpPr txBox="1"/>
          <p:nvPr/>
        </p:nvSpPr>
        <p:spPr>
          <a:xfrm>
            <a:off x="4193045" y="1417374"/>
            <a:ext cx="4089400" cy="424180"/>
          </a:xfrm>
          <a:prstGeom prst="rect">
            <a:avLst/>
          </a:prstGeom>
        </p:spPr>
        <p:txBody>
          <a:bodyPr vert="horz" wrap="square" lIns="0" tIns="0" rIns="0" bIns="0" rtlCol="0">
            <a:spAutoFit/>
          </a:bodyPr>
          <a:lstStyle/>
          <a:p>
            <a:pPr marL="12700" marR="5080">
              <a:lnSpc>
                <a:spcPts val="1650"/>
              </a:lnSpc>
            </a:pPr>
            <a:r>
              <a:rPr sz="1400" spc="-5" dirty="0">
                <a:solidFill>
                  <a:srgbClr val="FF0000"/>
                </a:solidFill>
                <a:latin typeface="Arial"/>
                <a:cs typeface="Arial"/>
              </a:rPr>
              <a:t>if the largest eigenvalue is &gt; 1, gradient will explode  if the largest eigenvalue is &lt; 1, gradient will</a:t>
            </a:r>
            <a:r>
              <a:rPr sz="1400" spc="105" dirty="0">
                <a:solidFill>
                  <a:srgbClr val="FF0000"/>
                </a:solidFill>
                <a:latin typeface="Arial"/>
                <a:cs typeface="Arial"/>
              </a:rPr>
              <a:t> </a:t>
            </a:r>
            <a:r>
              <a:rPr sz="1400" spc="-5" dirty="0">
                <a:solidFill>
                  <a:srgbClr val="FF0000"/>
                </a:solidFill>
                <a:latin typeface="Arial"/>
                <a:cs typeface="Arial"/>
              </a:rPr>
              <a:t>vanish</a:t>
            </a:r>
            <a:endParaRPr sz="1400">
              <a:latin typeface="Arial"/>
              <a:cs typeface="Arial"/>
            </a:endParaRPr>
          </a:p>
        </p:txBody>
      </p:sp>
      <p:sp>
        <p:nvSpPr>
          <p:cNvPr id="8" name="object 8"/>
          <p:cNvSpPr/>
          <p:nvPr/>
        </p:nvSpPr>
        <p:spPr>
          <a:xfrm>
            <a:off x="3064818" y="2015945"/>
            <a:ext cx="1585595" cy="1814830"/>
          </a:xfrm>
          <a:custGeom>
            <a:avLst/>
            <a:gdLst/>
            <a:ahLst/>
            <a:cxnLst/>
            <a:rect l="l" t="t" r="r" b="b"/>
            <a:pathLst>
              <a:path w="1585595" h="1814829">
                <a:moveTo>
                  <a:pt x="1585596" y="0"/>
                </a:moveTo>
                <a:lnTo>
                  <a:pt x="0" y="1814721"/>
                </a:lnTo>
              </a:path>
            </a:pathLst>
          </a:custGeom>
          <a:ln w="19049">
            <a:solidFill>
              <a:srgbClr val="FF0000"/>
            </a:solidFill>
          </a:ln>
        </p:spPr>
        <p:txBody>
          <a:bodyPr wrap="square" lIns="0" tIns="0" rIns="0" bIns="0" rtlCol="0"/>
          <a:lstStyle/>
          <a:p>
            <a:endParaRPr/>
          </a:p>
        </p:txBody>
      </p:sp>
      <p:sp>
        <p:nvSpPr>
          <p:cNvPr id="9" name="object 9"/>
          <p:cNvSpPr/>
          <p:nvPr/>
        </p:nvSpPr>
        <p:spPr>
          <a:xfrm>
            <a:off x="3007943" y="3809967"/>
            <a:ext cx="80645" cy="86360"/>
          </a:xfrm>
          <a:custGeom>
            <a:avLst/>
            <a:gdLst/>
            <a:ahLst/>
            <a:cxnLst/>
            <a:rect l="l" t="t" r="r" b="b"/>
            <a:pathLst>
              <a:path w="80644" h="86360">
                <a:moveTo>
                  <a:pt x="33174" y="0"/>
                </a:moveTo>
                <a:lnTo>
                  <a:pt x="0" y="85799"/>
                </a:lnTo>
                <a:lnTo>
                  <a:pt x="80574" y="41399"/>
                </a:lnTo>
                <a:lnTo>
                  <a:pt x="33174" y="0"/>
                </a:lnTo>
                <a:close/>
              </a:path>
            </a:pathLst>
          </a:custGeom>
          <a:ln w="19049">
            <a:solidFill>
              <a:srgbClr val="FF0000"/>
            </a:solidFill>
          </a:ln>
        </p:spPr>
        <p:txBody>
          <a:bodyPr wrap="square" lIns="0" tIns="0" rIns="0" bIns="0" rtlCol="0"/>
          <a:lstStyle/>
          <a:p>
            <a:endParaRPr/>
          </a:p>
        </p:txBody>
      </p:sp>
      <p:sp>
        <p:nvSpPr>
          <p:cNvPr id="10" name="object 10"/>
          <p:cNvSpPr txBox="1"/>
          <p:nvPr/>
        </p:nvSpPr>
        <p:spPr>
          <a:xfrm>
            <a:off x="4448686" y="2469002"/>
            <a:ext cx="4382135" cy="563245"/>
          </a:xfrm>
          <a:prstGeom prst="rect">
            <a:avLst/>
          </a:prstGeom>
        </p:spPr>
        <p:txBody>
          <a:bodyPr vert="horz" wrap="square" lIns="0" tIns="0" rIns="0" bIns="0" rtlCol="0">
            <a:spAutoFit/>
          </a:bodyPr>
          <a:lstStyle/>
          <a:p>
            <a:pPr marL="12700" marR="5080">
              <a:lnSpc>
                <a:spcPct val="100699"/>
              </a:lnSpc>
            </a:pPr>
            <a:r>
              <a:rPr sz="1800" spc="-5" dirty="0">
                <a:solidFill>
                  <a:srgbClr val="0000FF"/>
                </a:solidFill>
                <a:latin typeface="Arial"/>
                <a:cs typeface="Arial"/>
              </a:rPr>
              <a:t>can control exploding with gradient clipping  can control vanishing with</a:t>
            </a:r>
            <a:r>
              <a:rPr sz="1800" spc="15" dirty="0">
                <a:solidFill>
                  <a:srgbClr val="0000FF"/>
                </a:solidFill>
                <a:latin typeface="Arial"/>
                <a:cs typeface="Arial"/>
              </a:rPr>
              <a:t> </a:t>
            </a:r>
            <a:r>
              <a:rPr sz="1800" spc="-5" dirty="0">
                <a:solidFill>
                  <a:srgbClr val="0000FF"/>
                </a:solidFill>
                <a:latin typeface="Arial"/>
                <a:cs typeface="Arial"/>
              </a:rPr>
              <a:t>LSTM</a:t>
            </a:r>
            <a:endParaRPr sz="1800">
              <a:latin typeface="Arial"/>
              <a:cs typeface="Arial"/>
            </a:endParaRPr>
          </a:p>
        </p:txBody>
      </p:sp>
      <p:sp>
        <p:nvSpPr>
          <p:cNvPr id="11" name="object 11"/>
          <p:cNvSpPr txBox="1"/>
          <p:nvPr/>
        </p:nvSpPr>
        <p:spPr>
          <a:xfrm>
            <a:off x="239099" y="4341684"/>
            <a:ext cx="6088380" cy="203200"/>
          </a:xfrm>
          <a:prstGeom prst="rect">
            <a:avLst/>
          </a:prstGeom>
        </p:spPr>
        <p:txBody>
          <a:bodyPr vert="horz" wrap="square" lIns="0" tIns="0" rIns="0" bIns="0" rtlCol="0">
            <a:spAutoFit/>
          </a:bodyPr>
          <a:lstStyle/>
          <a:p>
            <a:pPr marL="12700">
              <a:lnSpc>
                <a:spcPts val="1515"/>
              </a:lnSpc>
            </a:pPr>
            <a:r>
              <a:rPr sz="1400" spc="-5" dirty="0">
                <a:latin typeface="Arial"/>
                <a:cs typeface="Arial"/>
              </a:rPr>
              <a:t>[On the difficulty of training Recurrent Neural Networks, Pascanu et al.,</a:t>
            </a:r>
            <a:r>
              <a:rPr sz="1400" spc="204" dirty="0">
                <a:latin typeface="Arial"/>
                <a:cs typeface="Arial"/>
              </a:rPr>
              <a:t> </a:t>
            </a:r>
            <a:r>
              <a:rPr sz="1400" spc="-5" dirty="0">
                <a:latin typeface="Arial"/>
                <a:cs typeface="Arial"/>
              </a:rPr>
              <a:t>2013]</a:t>
            </a:r>
            <a:endParaRPr sz="1400">
              <a:latin typeface="Arial"/>
              <a:cs typeface="Arial"/>
            </a:endParaRPr>
          </a:p>
        </p:txBody>
      </p:sp>
      <p:sp>
        <p:nvSpPr>
          <p:cNvPr id="12" name="object 12"/>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4" name="object 14"/>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5" name="object 15"/>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80</a:t>
            </a:r>
            <a:endParaRPr sz="2000">
              <a:latin typeface="Arial"/>
              <a:cs typeface="Aria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prstGeom prst="rect">
            <a:avLst/>
          </a:prstGeom>
        </p:spPr>
        <p:txBody>
          <a:bodyPr vert="horz" wrap="square" lIns="0" tIns="52678" rIns="0" bIns="0" rtlCol="0">
            <a:spAutoFit/>
          </a:bodyPr>
          <a:lstStyle/>
          <a:p>
            <a:pPr marL="278130">
              <a:lnSpc>
                <a:spcPct val="100000"/>
              </a:lnSpc>
            </a:pPr>
            <a:r>
              <a:rPr spc="-5" dirty="0"/>
              <a:t>Summary</a:t>
            </a:r>
          </a:p>
        </p:txBody>
      </p:sp>
      <p:sp>
        <p:nvSpPr>
          <p:cNvPr id="6" name="object 6"/>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7" name="object 7"/>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8" name="object 8"/>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9" name="object 9"/>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82</a:t>
            </a:r>
            <a:endParaRPr sz="2000">
              <a:latin typeface="Arial"/>
              <a:cs typeface="Arial"/>
            </a:endParaRPr>
          </a:p>
        </p:txBody>
      </p:sp>
      <p:sp>
        <p:nvSpPr>
          <p:cNvPr id="5" name="object 5"/>
          <p:cNvSpPr txBox="1"/>
          <p:nvPr/>
        </p:nvSpPr>
        <p:spPr>
          <a:xfrm>
            <a:off x="539947" y="1043421"/>
            <a:ext cx="8216900" cy="3012440"/>
          </a:xfrm>
          <a:prstGeom prst="rect">
            <a:avLst/>
          </a:prstGeom>
        </p:spPr>
        <p:txBody>
          <a:bodyPr vert="horz" wrap="square" lIns="0" tIns="0" rIns="0" bIns="0" rtlCol="0">
            <a:spAutoFit/>
          </a:bodyPr>
          <a:lstStyle/>
          <a:p>
            <a:pPr marL="334010" indent="-321310">
              <a:lnSpc>
                <a:spcPts val="2630"/>
              </a:lnSpc>
              <a:buChar char="-"/>
              <a:tabLst>
                <a:tab pos="334010" algn="l"/>
                <a:tab pos="334645" algn="l"/>
              </a:tabLst>
            </a:pPr>
            <a:r>
              <a:rPr sz="2200" spc="-5" dirty="0">
                <a:latin typeface="Arial"/>
                <a:cs typeface="Arial"/>
              </a:rPr>
              <a:t>RNNs allow a lot of flexibility in architecture</a:t>
            </a:r>
            <a:r>
              <a:rPr sz="2200" spc="100" dirty="0">
                <a:latin typeface="Arial"/>
                <a:cs typeface="Arial"/>
              </a:rPr>
              <a:t> </a:t>
            </a:r>
            <a:r>
              <a:rPr sz="2200" spc="-5" dirty="0">
                <a:latin typeface="Arial"/>
                <a:cs typeface="Arial"/>
              </a:rPr>
              <a:t>design</a:t>
            </a:r>
            <a:endParaRPr sz="2200">
              <a:latin typeface="Arial"/>
              <a:cs typeface="Arial"/>
            </a:endParaRPr>
          </a:p>
          <a:p>
            <a:pPr marL="334010" indent="-321310">
              <a:lnSpc>
                <a:spcPts val="2625"/>
              </a:lnSpc>
              <a:buChar char="-"/>
              <a:tabLst>
                <a:tab pos="334010" algn="l"/>
                <a:tab pos="334645" algn="l"/>
              </a:tabLst>
            </a:pPr>
            <a:r>
              <a:rPr sz="2200" spc="-5" dirty="0">
                <a:latin typeface="Arial"/>
                <a:cs typeface="Arial"/>
              </a:rPr>
              <a:t>Vanilla RNNs are simple but don’t work </a:t>
            </a:r>
            <a:r>
              <a:rPr sz="2200" dirty="0">
                <a:latin typeface="Arial"/>
                <a:cs typeface="Arial"/>
              </a:rPr>
              <a:t>very</a:t>
            </a:r>
            <a:r>
              <a:rPr sz="2200" spc="55" dirty="0">
                <a:latin typeface="Arial"/>
                <a:cs typeface="Arial"/>
              </a:rPr>
              <a:t> </a:t>
            </a:r>
            <a:r>
              <a:rPr sz="2200" spc="-5" dirty="0">
                <a:latin typeface="Arial"/>
                <a:cs typeface="Arial"/>
              </a:rPr>
              <a:t>well</a:t>
            </a:r>
            <a:endParaRPr sz="2200">
              <a:latin typeface="Arial"/>
              <a:cs typeface="Arial"/>
            </a:endParaRPr>
          </a:p>
          <a:p>
            <a:pPr marL="334010" marR="814069" indent="-321310">
              <a:lnSpc>
                <a:spcPts val="2620"/>
              </a:lnSpc>
              <a:spcBef>
                <a:spcPts val="95"/>
              </a:spcBef>
              <a:buChar char="-"/>
              <a:tabLst>
                <a:tab pos="334010" algn="l"/>
                <a:tab pos="334645" algn="l"/>
              </a:tabLst>
            </a:pPr>
            <a:r>
              <a:rPr sz="2200" spc="-5" dirty="0">
                <a:latin typeface="Arial"/>
                <a:cs typeface="Arial"/>
              </a:rPr>
              <a:t>Common to use LSTM or GRU: their additive interactions  improve gradient</a:t>
            </a:r>
            <a:r>
              <a:rPr sz="2200" spc="-20" dirty="0">
                <a:latin typeface="Arial"/>
                <a:cs typeface="Arial"/>
              </a:rPr>
              <a:t> </a:t>
            </a:r>
            <a:r>
              <a:rPr sz="2200" spc="-5" dirty="0">
                <a:latin typeface="Arial"/>
                <a:cs typeface="Arial"/>
              </a:rPr>
              <a:t>flow</a:t>
            </a:r>
            <a:endParaRPr sz="2200">
              <a:latin typeface="Arial"/>
              <a:cs typeface="Arial"/>
            </a:endParaRPr>
          </a:p>
          <a:p>
            <a:pPr marL="334010" marR="688340" indent="-321310" algn="just">
              <a:lnSpc>
                <a:spcPts val="2620"/>
              </a:lnSpc>
              <a:spcBef>
                <a:spcPts val="5"/>
              </a:spcBef>
              <a:buChar char="-"/>
              <a:tabLst>
                <a:tab pos="334645" algn="l"/>
              </a:tabLst>
            </a:pPr>
            <a:r>
              <a:rPr sz="2200" spc="-5" dirty="0">
                <a:latin typeface="Arial"/>
                <a:cs typeface="Arial"/>
              </a:rPr>
              <a:t>Backward flow of gradients in RNN can explode or vanish.  Exploding is controlled with gradient clipping. Vanishing is  controlled with additive interactions</a:t>
            </a:r>
            <a:r>
              <a:rPr sz="2200" spc="70" dirty="0">
                <a:latin typeface="Arial"/>
                <a:cs typeface="Arial"/>
              </a:rPr>
              <a:t> </a:t>
            </a:r>
            <a:r>
              <a:rPr sz="2200" spc="-5" dirty="0">
                <a:latin typeface="Arial"/>
                <a:cs typeface="Arial"/>
              </a:rPr>
              <a:t>(LSTM)</a:t>
            </a:r>
            <a:endParaRPr sz="2200">
              <a:latin typeface="Arial"/>
              <a:cs typeface="Arial"/>
            </a:endParaRPr>
          </a:p>
          <a:p>
            <a:pPr marL="334010" indent="-321310">
              <a:lnSpc>
                <a:spcPts val="2535"/>
              </a:lnSpc>
              <a:buChar char="-"/>
              <a:tabLst>
                <a:tab pos="334010" algn="l"/>
                <a:tab pos="334645" algn="l"/>
              </a:tabLst>
            </a:pPr>
            <a:r>
              <a:rPr sz="2200" spc="-5" dirty="0">
                <a:latin typeface="Arial"/>
                <a:cs typeface="Arial"/>
              </a:rPr>
              <a:t>Better/simpler architectures are a hot topic of current</a:t>
            </a:r>
            <a:r>
              <a:rPr sz="2200" spc="145" dirty="0">
                <a:latin typeface="Arial"/>
                <a:cs typeface="Arial"/>
              </a:rPr>
              <a:t> </a:t>
            </a:r>
            <a:r>
              <a:rPr sz="2200" spc="-5" dirty="0">
                <a:latin typeface="Arial"/>
                <a:cs typeface="Arial"/>
              </a:rPr>
              <a:t>research</a:t>
            </a:r>
            <a:endParaRPr sz="2200">
              <a:latin typeface="Arial"/>
              <a:cs typeface="Arial"/>
            </a:endParaRPr>
          </a:p>
          <a:p>
            <a:pPr marL="334010" indent="-321310">
              <a:lnSpc>
                <a:spcPts val="2630"/>
              </a:lnSpc>
              <a:buChar char="-"/>
              <a:tabLst>
                <a:tab pos="334010" algn="l"/>
                <a:tab pos="334645" algn="l"/>
              </a:tabLst>
            </a:pPr>
            <a:r>
              <a:rPr sz="2200" spc="-5" dirty="0">
                <a:latin typeface="Arial"/>
                <a:cs typeface="Arial"/>
              </a:rPr>
              <a:t>Better understanding (both theoretical and empirical) is</a:t>
            </a:r>
            <a:r>
              <a:rPr sz="2200" spc="150" dirty="0">
                <a:latin typeface="Arial"/>
                <a:cs typeface="Arial"/>
              </a:rPr>
              <a:t> </a:t>
            </a:r>
            <a:r>
              <a:rPr sz="2200" spc="-5" dirty="0">
                <a:latin typeface="Arial"/>
                <a:cs typeface="Arial"/>
              </a:rPr>
              <a:t>needed.</a:t>
            </a:r>
            <a:endParaRPr sz="2200">
              <a:latin typeface="Arial"/>
              <a:cs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p:nvPr/>
        </p:nvSpPr>
        <p:spPr>
          <a:xfrm>
            <a:off x="3129118" y="155324"/>
            <a:ext cx="4408816" cy="4261866"/>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214174" y="2803972"/>
            <a:ext cx="2069464" cy="1344295"/>
          </a:xfrm>
          <a:prstGeom prst="rect">
            <a:avLst/>
          </a:prstGeom>
        </p:spPr>
        <p:txBody>
          <a:bodyPr vert="horz" wrap="square" lIns="0" tIns="0" rIns="0" bIns="0" rtlCol="0">
            <a:spAutoFit/>
          </a:bodyPr>
          <a:lstStyle/>
          <a:p>
            <a:pPr marL="12700" marR="5080">
              <a:lnSpc>
                <a:spcPct val="121500"/>
              </a:lnSpc>
            </a:pPr>
            <a:r>
              <a:rPr sz="1800" spc="-5" dirty="0">
                <a:latin typeface="Arial"/>
                <a:cs typeface="Arial"/>
              </a:rPr>
              <a:t>DRAW: A</a:t>
            </a:r>
            <a:r>
              <a:rPr sz="1800" spc="-40" dirty="0">
                <a:latin typeface="Arial"/>
                <a:cs typeface="Arial"/>
              </a:rPr>
              <a:t> </a:t>
            </a:r>
            <a:r>
              <a:rPr sz="1800" spc="-5" dirty="0">
                <a:latin typeface="Arial"/>
                <a:cs typeface="Arial"/>
              </a:rPr>
              <a:t>Recurrent  Neural Network For  Image Generation,  Gregor et</a:t>
            </a:r>
            <a:r>
              <a:rPr sz="1800" spc="-60" dirty="0">
                <a:latin typeface="Arial"/>
                <a:cs typeface="Arial"/>
              </a:rPr>
              <a:t> </a:t>
            </a:r>
            <a:r>
              <a:rPr sz="1800" spc="-5" dirty="0">
                <a:latin typeface="Arial"/>
                <a:cs typeface="Arial"/>
              </a:rPr>
              <a:t>al.</a:t>
            </a:r>
            <a:endParaRPr sz="1800">
              <a:latin typeface="Arial"/>
              <a:cs typeface="Arial"/>
            </a:endParaRPr>
          </a:p>
        </p:txBody>
      </p:sp>
      <p:sp>
        <p:nvSpPr>
          <p:cNvPr id="7" name="object 7"/>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9" name="object 9"/>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0" name="object 10"/>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12</a:t>
            </a:r>
            <a:endParaRPr sz="2000">
              <a:latin typeface="Arial"/>
              <a:cs typeface="Arial"/>
            </a:endParaRPr>
          </a:p>
        </p:txBody>
      </p:sp>
      <p:sp>
        <p:nvSpPr>
          <p:cNvPr id="6" name="object 6"/>
          <p:cNvSpPr txBox="1">
            <a:spLocks noGrp="1"/>
          </p:cNvSpPr>
          <p:nvPr>
            <p:ph type="title"/>
          </p:nvPr>
        </p:nvSpPr>
        <p:spPr>
          <a:xfrm>
            <a:off x="316599" y="479333"/>
            <a:ext cx="1909445" cy="1837689"/>
          </a:xfrm>
          <a:prstGeom prst="rect">
            <a:avLst/>
          </a:prstGeom>
        </p:spPr>
        <p:txBody>
          <a:bodyPr vert="horz" wrap="square" lIns="0" tIns="0" rIns="0" bIns="0" rtlCol="0">
            <a:spAutoFit/>
          </a:bodyPr>
          <a:lstStyle/>
          <a:p>
            <a:pPr marL="12700" marR="5080">
              <a:lnSpc>
                <a:spcPct val="100000"/>
              </a:lnSpc>
            </a:pPr>
            <a:r>
              <a:rPr sz="3000" spc="-5" dirty="0"/>
              <a:t>Sequential  Processing  of fixed  outputs</a:t>
            </a:r>
            <a:endParaRPr sz="3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4624115"/>
            <a:ext cx="9144000" cy="519430"/>
          </a:xfrm>
          <a:prstGeom prst="rect">
            <a:avLst/>
          </a:prstGeom>
        </p:spPr>
        <p:txBody>
          <a:bodyPr vert="horz" wrap="square" lIns="0" tIns="50800" rIns="0" bIns="0" rtlCol="0">
            <a:spAutoFit/>
          </a:bodyPr>
          <a:lstStyle/>
          <a:p>
            <a:pPr marL="157480">
              <a:lnSpc>
                <a:spcPct val="100000"/>
              </a:lnSpc>
              <a:spcBef>
                <a:spcPts val="400"/>
              </a:spcBef>
              <a:tabLst>
                <a:tab pos="5411470" algn="l"/>
                <a:tab pos="7621270" algn="l"/>
              </a:tabLst>
            </a:pPr>
            <a:r>
              <a:rPr sz="1800" spc="-5" dirty="0">
                <a:solidFill>
                  <a:srgbClr val="FFFFFF"/>
                </a:solidFill>
                <a:latin typeface="Arial"/>
                <a:cs typeface="Arial"/>
              </a:rPr>
              <a:t>Fei-Fei Li &amp; Andrej Karpathy &amp;</a:t>
            </a:r>
            <a:r>
              <a:rPr sz="1800" spc="100" dirty="0">
                <a:solidFill>
                  <a:srgbClr val="FFFFFF"/>
                </a:solidFill>
                <a:latin typeface="Arial"/>
                <a:cs typeface="Arial"/>
              </a:rPr>
              <a:t> </a:t>
            </a:r>
            <a:r>
              <a:rPr sz="1800" spc="-5" dirty="0">
                <a:solidFill>
                  <a:srgbClr val="FFFFFF"/>
                </a:solidFill>
                <a:latin typeface="Arial"/>
                <a:cs typeface="Arial"/>
              </a:rPr>
              <a:t>Justin</a:t>
            </a:r>
            <a:r>
              <a:rPr sz="1800" spc="10" dirty="0">
                <a:solidFill>
                  <a:srgbClr val="FFFFFF"/>
                </a:solidFill>
                <a:latin typeface="Arial"/>
                <a:cs typeface="Arial"/>
              </a:rPr>
              <a:t> </a:t>
            </a:r>
            <a:r>
              <a:rPr sz="1800" spc="-5" dirty="0">
                <a:solidFill>
                  <a:srgbClr val="FFFFFF"/>
                </a:solidFill>
                <a:latin typeface="Arial"/>
                <a:cs typeface="Arial"/>
              </a:rPr>
              <a:t>Johnson	</a:t>
            </a:r>
            <a:r>
              <a:rPr sz="3000" spc="-7" baseline="-4166" dirty="0">
                <a:solidFill>
                  <a:srgbClr val="FFFFFF"/>
                </a:solidFill>
                <a:latin typeface="Arial"/>
                <a:cs typeface="Arial"/>
              </a:rPr>
              <a:t>Lecture</a:t>
            </a:r>
            <a:r>
              <a:rPr sz="3000" spc="7" baseline="-4166" dirty="0">
                <a:solidFill>
                  <a:srgbClr val="FFFFFF"/>
                </a:solidFill>
                <a:latin typeface="Arial"/>
                <a:cs typeface="Arial"/>
              </a:rPr>
              <a:t> </a:t>
            </a:r>
            <a:r>
              <a:rPr sz="3000" spc="-7" baseline="-4166" dirty="0">
                <a:solidFill>
                  <a:srgbClr val="FFFFFF"/>
                </a:solidFill>
                <a:latin typeface="Arial"/>
                <a:cs typeface="Arial"/>
              </a:rPr>
              <a:t>10</a:t>
            </a:r>
            <a:r>
              <a:rPr sz="3000" spc="7" baseline="-4166" dirty="0">
                <a:solidFill>
                  <a:srgbClr val="FFFFFF"/>
                </a:solidFill>
                <a:latin typeface="Arial"/>
                <a:cs typeface="Arial"/>
              </a:rPr>
              <a:t> </a:t>
            </a:r>
            <a:r>
              <a:rPr sz="3000" baseline="-4166" dirty="0">
                <a:solidFill>
                  <a:srgbClr val="FFFFFF"/>
                </a:solidFill>
                <a:latin typeface="Arial"/>
                <a:cs typeface="Arial"/>
              </a:rPr>
              <a:t>-	</a:t>
            </a:r>
            <a:r>
              <a:rPr sz="3000" spc="-7" baseline="-4166" dirty="0">
                <a:solidFill>
                  <a:srgbClr val="FFFFFF"/>
                </a:solidFill>
                <a:latin typeface="Arial"/>
                <a:cs typeface="Arial"/>
              </a:rPr>
              <a:t>8 Feb</a:t>
            </a:r>
            <a:r>
              <a:rPr sz="3000" spc="-104" baseline="-4166" dirty="0">
                <a:solidFill>
                  <a:srgbClr val="FFFFFF"/>
                </a:solidFill>
                <a:latin typeface="Arial"/>
                <a:cs typeface="Arial"/>
              </a:rPr>
              <a:t> </a:t>
            </a:r>
            <a:r>
              <a:rPr sz="3000" spc="-7" baseline="-4166" dirty="0">
                <a:solidFill>
                  <a:srgbClr val="FFFFFF"/>
                </a:solidFill>
                <a:latin typeface="Arial"/>
                <a:cs typeface="Arial"/>
              </a:rPr>
              <a:t>2016</a:t>
            </a:r>
            <a:endParaRPr sz="3000" baseline="-4166">
              <a:latin typeface="Arial"/>
              <a:cs typeface="Arial"/>
            </a:endParaRPr>
          </a:p>
        </p:txBody>
      </p:sp>
      <p:sp>
        <p:nvSpPr>
          <p:cNvPr id="3" name="object 3"/>
          <p:cNvSpPr/>
          <p:nvPr/>
        </p:nvSpPr>
        <p:spPr>
          <a:xfrm>
            <a:off x="0" y="4624115"/>
            <a:ext cx="9144000" cy="519430"/>
          </a:xfrm>
          <a:custGeom>
            <a:avLst/>
            <a:gdLst/>
            <a:ahLst/>
            <a:cxnLst/>
            <a:rect l="l" t="t" r="r" b="b"/>
            <a:pathLst>
              <a:path w="9144000" h="519429">
                <a:moveTo>
                  <a:pt x="0" y="0"/>
                </a:moveTo>
                <a:lnTo>
                  <a:pt x="9143981" y="0"/>
                </a:lnTo>
                <a:lnTo>
                  <a:pt x="9143981" y="519373"/>
                </a:lnTo>
                <a:lnTo>
                  <a:pt x="0" y="519373"/>
                </a:lnTo>
                <a:lnTo>
                  <a:pt x="0" y="0"/>
                </a:lnTo>
                <a:close/>
              </a:path>
            </a:pathLst>
          </a:custGeom>
          <a:solidFill>
            <a:srgbClr val="8C1414"/>
          </a:solidFill>
        </p:spPr>
        <p:txBody>
          <a:bodyPr wrap="square" lIns="0" tIns="0" rIns="0" bIns="0" rtlCol="0"/>
          <a:lstStyle/>
          <a:p>
            <a:endParaRPr/>
          </a:p>
        </p:txBody>
      </p:sp>
      <p:sp>
        <p:nvSpPr>
          <p:cNvPr id="4" name="object 4"/>
          <p:cNvSpPr txBox="1">
            <a:spLocks noGrp="1"/>
          </p:cNvSpPr>
          <p:nvPr>
            <p:ph type="title"/>
          </p:nvPr>
        </p:nvSpPr>
        <p:spPr>
          <a:xfrm>
            <a:off x="1916776" y="39135"/>
            <a:ext cx="5307965" cy="556895"/>
          </a:xfrm>
          <a:prstGeom prst="rect">
            <a:avLst/>
          </a:prstGeom>
        </p:spPr>
        <p:txBody>
          <a:bodyPr vert="horz" wrap="square" lIns="0" tIns="0" rIns="0" bIns="0" rtlCol="0">
            <a:spAutoFit/>
          </a:bodyPr>
          <a:lstStyle/>
          <a:p>
            <a:pPr marL="12700">
              <a:lnSpc>
                <a:spcPct val="100000"/>
              </a:lnSpc>
            </a:pPr>
            <a:r>
              <a:rPr spc="-5" dirty="0"/>
              <a:t>Recurrent Neural</a:t>
            </a:r>
            <a:r>
              <a:rPr spc="-10" dirty="0"/>
              <a:t> </a:t>
            </a:r>
            <a:r>
              <a:rPr spc="-5" dirty="0"/>
              <a:t>Network</a:t>
            </a:r>
          </a:p>
        </p:txBody>
      </p:sp>
      <p:sp>
        <p:nvSpPr>
          <p:cNvPr id="5" name="object 5"/>
          <p:cNvSpPr/>
          <p:nvPr/>
        </p:nvSpPr>
        <p:spPr>
          <a:xfrm>
            <a:off x="4106541" y="3308568"/>
            <a:ext cx="420370" cy="916305"/>
          </a:xfrm>
          <a:custGeom>
            <a:avLst/>
            <a:gdLst/>
            <a:ahLst/>
            <a:cxnLst/>
            <a:rect l="l" t="t" r="r" b="b"/>
            <a:pathLst>
              <a:path w="420370" h="916304">
                <a:moveTo>
                  <a:pt x="0" y="0"/>
                </a:moveTo>
                <a:lnTo>
                  <a:pt x="419874" y="0"/>
                </a:lnTo>
                <a:lnTo>
                  <a:pt x="419874" y="915698"/>
                </a:lnTo>
                <a:lnTo>
                  <a:pt x="0" y="915698"/>
                </a:lnTo>
                <a:lnTo>
                  <a:pt x="0" y="0"/>
                </a:lnTo>
                <a:close/>
              </a:path>
            </a:pathLst>
          </a:custGeom>
          <a:solidFill>
            <a:srgbClr val="F4CCCC"/>
          </a:solidFill>
        </p:spPr>
        <p:txBody>
          <a:bodyPr wrap="square" lIns="0" tIns="0" rIns="0" bIns="0" rtlCol="0"/>
          <a:lstStyle/>
          <a:p>
            <a:endParaRPr/>
          </a:p>
        </p:txBody>
      </p:sp>
      <p:sp>
        <p:nvSpPr>
          <p:cNvPr id="6" name="object 6"/>
          <p:cNvSpPr/>
          <p:nvPr/>
        </p:nvSpPr>
        <p:spPr>
          <a:xfrm>
            <a:off x="4106541" y="3308568"/>
            <a:ext cx="420370" cy="916305"/>
          </a:xfrm>
          <a:custGeom>
            <a:avLst/>
            <a:gdLst/>
            <a:ahLst/>
            <a:cxnLst/>
            <a:rect l="l" t="t" r="r" b="b"/>
            <a:pathLst>
              <a:path w="420370" h="916304">
                <a:moveTo>
                  <a:pt x="0" y="0"/>
                </a:moveTo>
                <a:lnTo>
                  <a:pt x="419874" y="0"/>
                </a:lnTo>
                <a:lnTo>
                  <a:pt x="419874" y="915698"/>
                </a:lnTo>
                <a:lnTo>
                  <a:pt x="0" y="915698"/>
                </a:lnTo>
                <a:lnTo>
                  <a:pt x="0" y="0"/>
                </a:lnTo>
                <a:close/>
              </a:path>
            </a:pathLst>
          </a:custGeom>
          <a:ln w="9524">
            <a:solidFill>
              <a:srgbClr val="000000"/>
            </a:solidFill>
          </a:ln>
        </p:spPr>
        <p:txBody>
          <a:bodyPr wrap="square" lIns="0" tIns="0" rIns="0" bIns="0" rtlCol="0"/>
          <a:lstStyle/>
          <a:p>
            <a:endParaRPr/>
          </a:p>
        </p:txBody>
      </p:sp>
      <p:sp>
        <p:nvSpPr>
          <p:cNvPr id="7" name="object 7"/>
          <p:cNvSpPr txBox="1"/>
          <p:nvPr/>
        </p:nvSpPr>
        <p:spPr>
          <a:xfrm>
            <a:off x="4246630" y="3619155"/>
            <a:ext cx="139700" cy="285115"/>
          </a:xfrm>
          <a:prstGeom prst="rect">
            <a:avLst/>
          </a:prstGeom>
        </p:spPr>
        <p:txBody>
          <a:bodyPr vert="horz" wrap="square" lIns="0" tIns="0" rIns="0" bIns="0" rtlCol="0">
            <a:spAutoFit/>
          </a:bodyPr>
          <a:lstStyle/>
          <a:p>
            <a:pPr marL="12700">
              <a:lnSpc>
                <a:spcPct val="100000"/>
              </a:lnSpc>
            </a:pPr>
            <a:r>
              <a:rPr sz="1800" dirty="0">
                <a:latin typeface="Arial"/>
                <a:cs typeface="Arial"/>
              </a:rPr>
              <a:t>x</a:t>
            </a:r>
            <a:endParaRPr sz="1800">
              <a:latin typeface="Arial"/>
              <a:cs typeface="Arial"/>
            </a:endParaRPr>
          </a:p>
        </p:txBody>
      </p:sp>
      <p:sp>
        <p:nvSpPr>
          <p:cNvPr id="8" name="object 8"/>
          <p:cNvSpPr txBox="1"/>
          <p:nvPr/>
        </p:nvSpPr>
        <p:spPr>
          <a:xfrm>
            <a:off x="3799792" y="2285350"/>
            <a:ext cx="1033780" cy="657225"/>
          </a:xfrm>
          <a:prstGeom prst="rect">
            <a:avLst/>
          </a:prstGeom>
          <a:solidFill>
            <a:srgbClr val="38751C"/>
          </a:solidFill>
        </p:spPr>
        <p:txBody>
          <a:bodyPr vert="horz" wrap="square" lIns="0" tIns="180975" rIns="0" bIns="0" rtlCol="0">
            <a:spAutoFit/>
          </a:bodyPr>
          <a:lstStyle/>
          <a:p>
            <a:pPr marL="268605">
              <a:lnSpc>
                <a:spcPct val="100000"/>
              </a:lnSpc>
              <a:spcBef>
                <a:spcPts val="1425"/>
              </a:spcBef>
            </a:pPr>
            <a:r>
              <a:rPr sz="1800" spc="-5" dirty="0">
                <a:solidFill>
                  <a:srgbClr val="FFFFFF"/>
                </a:solidFill>
                <a:latin typeface="Arial"/>
                <a:cs typeface="Arial"/>
              </a:rPr>
              <a:t>RNN</a:t>
            </a:r>
            <a:endParaRPr sz="1800">
              <a:latin typeface="Arial"/>
              <a:cs typeface="Arial"/>
            </a:endParaRPr>
          </a:p>
        </p:txBody>
      </p:sp>
      <p:sp>
        <p:nvSpPr>
          <p:cNvPr id="9" name="object 9"/>
          <p:cNvSpPr/>
          <p:nvPr/>
        </p:nvSpPr>
        <p:spPr>
          <a:xfrm>
            <a:off x="4316491" y="3056868"/>
            <a:ext cx="0" cy="252095"/>
          </a:xfrm>
          <a:custGeom>
            <a:avLst/>
            <a:gdLst/>
            <a:ahLst/>
            <a:cxnLst/>
            <a:rect l="l" t="t" r="r" b="b"/>
            <a:pathLst>
              <a:path h="252095">
                <a:moveTo>
                  <a:pt x="0" y="251699"/>
                </a:moveTo>
                <a:lnTo>
                  <a:pt x="0" y="0"/>
                </a:lnTo>
              </a:path>
            </a:pathLst>
          </a:custGeom>
          <a:ln w="19049">
            <a:solidFill>
              <a:srgbClr val="000000"/>
            </a:solidFill>
          </a:ln>
        </p:spPr>
        <p:txBody>
          <a:bodyPr wrap="square" lIns="0" tIns="0" rIns="0" bIns="0" rtlCol="0"/>
          <a:lstStyle/>
          <a:p>
            <a:endParaRPr/>
          </a:p>
        </p:txBody>
      </p:sp>
      <p:sp>
        <p:nvSpPr>
          <p:cNvPr id="10" name="object 10"/>
          <p:cNvSpPr/>
          <p:nvPr/>
        </p:nvSpPr>
        <p:spPr>
          <a:xfrm>
            <a:off x="4285016" y="2970419"/>
            <a:ext cx="63500" cy="86995"/>
          </a:xfrm>
          <a:custGeom>
            <a:avLst/>
            <a:gdLst/>
            <a:ahLst/>
            <a:cxnLst/>
            <a:rect l="l" t="t" r="r" b="b"/>
            <a:pathLst>
              <a:path w="63500" h="86994">
                <a:moveTo>
                  <a:pt x="62924" y="86449"/>
                </a:moveTo>
                <a:lnTo>
                  <a:pt x="31474" y="0"/>
                </a:lnTo>
                <a:lnTo>
                  <a:pt x="0" y="86449"/>
                </a:lnTo>
                <a:lnTo>
                  <a:pt x="62924" y="86449"/>
                </a:lnTo>
                <a:close/>
              </a:path>
            </a:pathLst>
          </a:custGeom>
          <a:ln w="19049">
            <a:solidFill>
              <a:srgbClr val="000000"/>
            </a:solidFill>
          </a:ln>
        </p:spPr>
        <p:txBody>
          <a:bodyPr wrap="square" lIns="0" tIns="0" rIns="0" bIns="0" rtlCol="0"/>
          <a:lstStyle/>
          <a:p>
            <a:endParaRPr/>
          </a:p>
        </p:txBody>
      </p:sp>
      <p:sp>
        <p:nvSpPr>
          <p:cNvPr id="11" name="object 11"/>
          <p:cNvSpPr/>
          <p:nvPr/>
        </p:nvSpPr>
        <p:spPr>
          <a:xfrm>
            <a:off x="4835415" y="2451649"/>
            <a:ext cx="522605" cy="274320"/>
          </a:xfrm>
          <a:custGeom>
            <a:avLst/>
            <a:gdLst/>
            <a:ahLst/>
            <a:cxnLst/>
            <a:rect l="l" t="t" r="r" b="b"/>
            <a:pathLst>
              <a:path w="522604" h="274319">
                <a:moveTo>
                  <a:pt x="0" y="0"/>
                </a:moveTo>
                <a:lnTo>
                  <a:pt x="28644" y="8200"/>
                </a:lnTo>
                <a:lnTo>
                  <a:pt x="69199" y="18641"/>
                </a:lnTo>
                <a:lnTo>
                  <a:pt x="118904" y="30961"/>
                </a:lnTo>
                <a:lnTo>
                  <a:pt x="174997" y="44801"/>
                </a:lnTo>
                <a:lnTo>
                  <a:pt x="234718" y="59801"/>
                </a:lnTo>
                <a:lnTo>
                  <a:pt x="295305" y="75601"/>
                </a:lnTo>
                <a:lnTo>
                  <a:pt x="353997" y="91843"/>
                </a:lnTo>
                <a:lnTo>
                  <a:pt x="408034" y="108165"/>
                </a:lnTo>
                <a:lnTo>
                  <a:pt x="454653" y="124208"/>
                </a:lnTo>
                <a:lnTo>
                  <a:pt x="491095" y="139613"/>
                </a:lnTo>
                <a:lnTo>
                  <a:pt x="522398" y="167069"/>
                </a:lnTo>
                <a:lnTo>
                  <a:pt x="508640" y="181960"/>
                </a:lnTo>
                <a:lnTo>
                  <a:pt x="472905" y="197058"/>
                </a:lnTo>
                <a:lnTo>
                  <a:pt x="420033" y="212103"/>
                </a:lnTo>
                <a:lnTo>
                  <a:pt x="354867" y="226835"/>
                </a:lnTo>
                <a:lnTo>
                  <a:pt x="282249" y="240994"/>
                </a:lnTo>
                <a:lnTo>
                  <a:pt x="235229" y="249426"/>
                </a:lnTo>
                <a:lnTo>
                  <a:pt x="188371" y="257469"/>
                </a:lnTo>
                <a:lnTo>
                  <a:pt x="142858" y="265062"/>
                </a:lnTo>
                <a:lnTo>
                  <a:pt x="99874" y="272144"/>
                </a:lnTo>
                <a:lnTo>
                  <a:pt x="89299" y="273894"/>
                </a:lnTo>
              </a:path>
            </a:pathLst>
          </a:custGeom>
          <a:ln w="19049">
            <a:solidFill>
              <a:srgbClr val="000000"/>
            </a:solidFill>
          </a:ln>
        </p:spPr>
        <p:txBody>
          <a:bodyPr wrap="square" lIns="0" tIns="0" rIns="0" bIns="0" rtlCol="0"/>
          <a:lstStyle/>
          <a:p>
            <a:endParaRPr/>
          </a:p>
        </p:txBody>
      </p:sp>
      <p:sp>
        <p:nvSpPr>
          <p:cNvPr id="12" name="object 12"/>
          <p:cNvSpPr/>
          <p:nvPr/>
        </p:nvSpPr>
        <p:spPr>
          <a:xfrm>
            <a:off x="4839615" y="2694569"/>
            <a:ext cx="90805" cy="62230"/>
          </a:xfrm>
          <a:custGeom>
            <a:avLst/>
            <a:gdLst/>
            <a:ahLst/>
            <a:cxnLst/>
            <a:rect l="l" t="t" r="r" b="b"/>
            <a:pathLst>
              <a:path w="90804" h="62230">
                <a:moveTo>
                  <a:pt x="79574" y="0"/>
                </a:moveTo>
                <a:lnTo>
                  <a:pt x="0" y="46199"/>
                </a:lnTo>
                <a:lnTo>
                  <a:pt x="90649" y="61949"/>
                </a:lnTo>
                <a:lnTo>
                  <a:pt x="79574" y="0"/>
                </a:lnTo>
                <a:close/>
              </a:path>
            </a:pathLst>
          </a:custGeom>
          <a:ln w="19049">
            <a:solidFill>
              <a:srgbClr val="000000"/>
            </a:solidFill>
          </a:ln>
        </p:spPr>
        <p:txBody>
          <a:bodyPr wrap="square" lIns="0" tIns="0" rIns="0" bIns="0" rtlCol="0"/>
          <a:lstStyle/>
          <a:p>
            <a:endParaRPr/>
          </a:p>
        </p:txBody>
      </p:sp>
      <p:sp>
        <p:nvSpPr>
          <p:cNvPr id="13" name="object 13"/>
          <p:cNvSpPr txBox="1"/>
          <p:nvPr/>
        </p:nvSpPr>
        <p:spPr>
          <a:xfrm>
            <a:off x="5399118" y="4729012"/>
            <a:ext cx="1380490"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Lecture 10</a:t>
            </a:r>
            <a:r>
              <a:rPr sz="2000" spc="-65" dirty="0">
                <a:solidFill>
                  <a:srgbClr val="FFFFFF"/>
                </a:solidFill>
                <a:latin typeface="Arial"/>
                <a:cs typeface="Arial"/>
              </a:rPr>
              <a:t> </a:t>
            </a:r>
            <a:r>
              <a:rPr sz="2000" dirty="0">
                <a:solidFill>
                  <a:srgbClr val="FFFFFF"/>
                </a:solidFill>
                <a:latin typeface="Arial"/>
                <a:cs typeface="Arial"/>
              </a:rPr>
              <a:t>-</a:t>
            </a:r>
            <a:endParaRPr sz="2000">
              <a:latin typeface="Arial"/>
              <a:cs typeface="Arial"/>
            </a:endParaRPr>
          </a:p>
        </p:txBody>
      </p:sp>
      <p:sp>
        <p:nvSpPr>
          <p:cNvPr id="14" name="object 14"/>
          <p:cNvSpPr txBox="1">
            <a:spLocks noGrp="1"/>
          </p:cNvSpPr>
          <p:nvPr>
            <p:ph type="ftr" sz="quarter" idx="5"/>
          </p:nvPr>
        </p:nvSpPr>
        <p:spPr>
          <a:prstGeom prst="rect">
            <a:avLst/>
          </a:prstGeom>
        </p:spPr>
        <p:txBody>
          <a:bodyPr vert="horz" wrap="square" lIns="0" tIns="0" rIns="0" bIns="0" rtlCol="0">
            <a:spAutoFit/>
          </a:bodyPr>
          <a:lstStyle/>
          <a:p>
            <a:pPr marL="12700">
              <a:lnSpc>
                <a:spcPts val="2120"/>
              </a:lnSpc>
            </a:pPr>
            <a:r>
              <a:rPr spc="-5" dirty="0"/>
              <a:t>8 Feb</a:t>
            </a:r>
            <a:r>
              <a:rPr spc="-70" dirty="0"/>
              <a:t> </a:t>
            </a:r>
            <a:r>
              <a:rPr spc="-5" dirty="0"/>
              <a:t>2016</a:t>
            </a:r>
          </a:p>
        </p:txBody>
      </p:sp>
      <p:sp>
        <p:nvSpPr>
          <p:cNvPr id="15" name="object 15"/>
          <p:cNvSpPr txBox="1">
            <a:spLocks noGrp="1"/>
          </p:cNvSpPr>
          <p:nvPr>
            <p:ph type="dt" sz="half" idx="6"/>
          </p:nvPr>
        </p:nvSpPr>
        <p:spPr>
          <a:prstGeom prst="rect">
            <a:avLst/>
          </a:prstGeom>
        </p:spPr>
        <p:txBody>
          <a:bodyPr vert="horz" wrap="square" lIns="0" tIns="0" rIns="0" bIns="0" rtlCol="0">
            <a:spAutoFit/>
          </a:bodyPr>
          <a:lstStyle/>
          <a:p>
            <a:pPr marL="12700">
              <a:lnSpc>
                <a:spcPts val="1920"/>
              </a:lnSpc>
            </a:pPr>
            <a:r>
              <a:rPr spc="-5" dirty="0"/>
              <a:t>Fei-Fei Li &amp; Andrej Karpathy &amp; Justin</a:t>
            </a:r>
            <a:r>
              <a:rPr spc="65" dirty="0"/>
              <a:t> </a:t>
            </a:r>
            <a:r>
              <a:rPr spc="-5" dirty="0"/>
              <a:t>Johnson</a:t>
            </a:r>
          </a:p>
        </p:txBody>
      </p:sp>
      <p:sp>
        <p:nvSpPr>
          <p:cNvPr id="16" name="object 16"/>
          <p:cNvSpPr txBox="1"/>
          <p:nvPr/>
        </p:nvSpPr>
        <p:spPr>
          <a:xfrm>
            <a:off x="6879954" y="4737560"/>
            <a:ext cx="307975" cy="279400"/>
          </a:xfrm>
          <a:prstGeom prst="rect">
            <a:avLst/>
          </a:prstGeom>
        </p:spPr>
        <p:txBody>
          <a:bodyPr vert="horz" wrap="square" lIns="0" tIns="0" rIns="0" bIns="0" rtlCol="0">
            <a:spAutoFit/>
          </a:bodyPr>
          <a:lstStyle/>
          <a:p>
            <a:pPr marL="12700">
              <a:lnSpc>
                <a:spcPts val="2120"/>
              </a:lnSpc>
            </a:pPr>
            <a:r>
              <a:rPr sz="2000" spc="-5" dirty="0">
                <a:solidFill>
                  <a:srgbClr val="FFFFFF"/>
                </a:solidFill>
                <a:latin typeface="Arial"/>
                <a:cs typeface="Arial"/>
              </a:rPr>
              <a:t>13</a:t>
            </a:r>
            <a:endParaRPr sz="2000">
              <a:latin typeface="Arial"/>
              <a:cs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749</TotalTime>
  <Words>2678</Words>
  <Application>Microsoft Office PowerPoint</Application>
  <PresentationFormat>全屏显示(16:9)</PresentationFormat>
  <Paragraphs>598</Paragraphs>
  <Slides>79</Slides>
  <Notes>14</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79</vt:i4>
      </vt:variant>
    </vt:vector>
  </HeadingPairs>
  <TitlesOfParts>
    <vt:vector size="86" baseType="lpstr">
      <vt:lpstr>等线</vt:lpstr>
      <vt:lpstr>宋体</vt:lpstr>
      <vt:lpstr>Arial</vt:lpstr>
      <vt:lpstr>Calibri</vt:lpstr>
      <vt:lpstr>Cambria Math</vt:lpstr>
      <vt:lpstr>Times New Roman</vt:lpstr>
      <vt:lpstr>Office Theme</vt:lpstr>
      <vt:lpstr>Lecture 10:</vt:lpstr>
      <vt:lpstr>Recurrent Networks offer a lot of flexibility:</vt:lpstr>
      <vt:lpstr>Recurrent Networks offer a lot of flexibility:</vt:lpstr>
      <vt:lpstr>Recurrent Networks offer a lot of flexibility:</vt:lpstr>
      <vt:lpstr>Recurrent Networks offer a lot of flexibility:</vt:lpstr>
      <vt:lpstr>Recurrent Networks offer a lot of flexibility:</vt:lpstr>
      <vt:lpstr>Sequential  Processing  of fixed  inputs</vt:lpstr>
      <vt:lpstr>Sequential  Processing  of fixed  outputs</vt:lpstr>
      <vt:lpstr>Recurrent Neural Network</vt:lpstr>
      <vt:lpstr>Recurrent Neural Network</vt:lpstr>
      <vt:lpstr>Recurrent Neural Network</vt:lpstr>
      <vt:lpstr>Recurrent Neural Network</vt:lpstr>
      <vt:lpstr>(Vanilla) Recurrent Neural Network The state consists of a single “hidden” vector h:</vt:lpstr>
      <vt:lpstr>Character-level  language model  example</vt:lpstr>
      <vt:lpstr>PowerPoint 演示文稿</vt:lpstr>
      <vt:lpstr>PowerPoint 演示文稿</vt:lpstr>
      <vt:lpstr>PowerPoint 演示文稿</vt:lpstr>
      <vt:lpstr>min-char-rnn.py gist: 112 lines of Python</vt:lpstr>
      <vt:lpstr>min-char-rnn.py gist</vt:lpstr>
      <vt:lpstr>min-char-rnn.py gist</vt:lpstr>
      <vt:lpstr>min-char-rnn.py gist</vt:lpstr>
      <vt:lpstr>min-char-rnn.py gist</vt:lpstr>
      <vt:lpstr>min-char-rnn.py gist</vt:lpstr>
      <vt:lpstr>min-char-rnn.py gist</vt:lpstr>
      <vt:lpstr>min-char-rnn.py gist</vt:lpstr>
      <vt:lpstr>min-char-rnn.py gist</vt:lpstr>
      <vt:lpstr>min-char-rnn.py gist</vt:lpstr>
      <vt:lpstr>min-char-rnn.py gist</vt:lpstr>
      <vt:lpstr>min-char-rnn.py gist</vt:lpstr>
      <vt:lpstr>PowerPoint 演示文稿</vt:lpstr>
      <vt:lpstr>PowerPoint 演示文稿</vt:lpstr>
      <vt:lpstr>at first:</vt:lpstr>
      <vt:lpstr>PowerPoint 演示文稿</vt:lpstr>
      <vt:lpstr>open source textbook on algebraic geometry</vt:lpstr>
      <vt:lpstr>PowerPoint 演示文稿</vt:lpstr>
      <vt:lpstr>PowerPoint 演示文稿</vt:lpstr>
      <vt:lpstr>PowerPoint 演示文稿</vt:lpstr>
      <vt:lpstr>Generated  C code</vt:lpstr>
      <vt:lpstr>PowerPoint 演示文稿</vt:lpstr>
      <vt:lpstr>PowerPoint 演示文稿</vt:lpstr>
      <vt:lpstr>Searching for interpretable cells</vt:lpstr>
      <vt:lpstr>Searching for interpretable cells</vt:lpstr>
      <vt:lpstr>Searching for interpretable cells</vt:lpstr>
      <vt:lpstr>Searching for interpretable cells</vt:lpstr>
      <vt:lpstr>Searching for interpretable cells</vt:lpstr>
      <vt:lpstr>Searching for interpretable cells</vt:lpstr>
      <vt:lpstr>Image Captioning</vt:lpstr>
      <vt:lpstr>Recurrent Neural Network</vt:lpstr>
      <vt:lpstr>test image</vt:lpstr>
      <vt:lpstr>test image</vt:lpstr>
      <vt:lpstr>test image</vt:lpstr>
      <vt:lpstr>test image</vt:lpstr>
      <vt:lpstr>PowerPoint 演示文稿</vt:lpstr>
      <vt:lpstr>test image</vt:lpstr>
      <vt:lpstr>test image</vt:lpstr>
      <vt:lpstr>test image</vt:lpstr>
      <vt:lpstr>test image</vt:lpstr>
      <vt:lpstr>test image</vt:lpstr>
      <vt:lpstr>Image Sentence Datasets</vt:lpstr>
      <vt:lpstr>PowerPoint 演示文稿</vt:lpstr>
      <vt:lpstr>PowerPoint 演示文稿</vt:lpstr>
      <vt:lpstr>Preview of fancier architectures</vt:lpstr>
      <vt:lpstr>RNN:</vt:lpstr>
      <vt:lpstr>RNN:</vt:lpstr>
      <vt:lpstr>LSTM</vt:lpstr>
      <vt:lpstr>LSTM</vt:lpstr>
      <vt:lpstr>LSTM</vt:lpstr>
      <vt:lpstr>LSTM</vt:lpstr>
      <vt:lpstr>LSTM</vt:lpstr>
      <vt:lpstr>LSTM</vt:lpstr>
      <vt:lpstr>LSTM</vt:lpstr>
      <vt:lpstr>GRU – A Variation on the LSTM</vt:lpstr>
      <vt:lpstr>LSTM variants and friends</vt:lpstr>
      <vt:lpstr>PowerPoint 演示文稿</vt:lpstr>
      <vt:lpstr>Recall: “PlainNets” vs. ResNets</vt:lpstr>
      <vt:lpstr>Understanding gradient flow dynamics Cute backprop signal video: http://imgur.com/gallery/vaNahKE</vt:lpstr>
      <vt:lpstr>Understanding gradient flow dynamics</vt:lpstr>
      <vt:lpstr>Understanding gradient flow dynamics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10:</dc:title>
  <dc:creator>李冠淳</dc:creator>
  <cp:lastModifiedBy>李冠淳</cp:lastModifiedBy>
  <cp:revision>29</cp:revision>
  <dcterms:created xsi:type="dcterms:W3CDTF">2016-11-23T10:39:51Z</dcterms:created>
  <dcterms:modified xsi:type="dcterms:W3CDTF">2016-11-24T03:26:57Z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y fmtid="{D5CDD505-2E9C-101B-9397-08002B2CF9AE}" pid="3" name="LastSaved">
    <vt:filetime>2016-11-23T00:00:00Z</vt:filetime>
  </property>
</Properties>
</file>